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744" r:id="rId2"/>
    <p:sldId id="740" r:id="rId3"/>
    <p:sldId id="741" r:id="rId4"/>
    <p:sldId id="306" r:id="rId5"/>
    <p:sldId id="260" r:id="rId6"/>
    <p:sldId id="304" r:id="rId7"/>
    <p:sldId id="305" r:id="rId8"/>
    <p:sldId id="345" r:id="rId9"/>
    <p:sldId id="308" r:id="rId10"/>
    <p:sldId id="309" r:id="rId11"/>
    <p:sldId id="311" r:id="rId12"/>
    <p:sldId id="312" r:id="rId13"/>
    <p:sldId id="369" r:id="rId14"/>
    <p:sldId id="370" r:id="rId15"/>
    <p:sldId id="736" r:id="rId16"/>
    <p:sldId id="356" r:id="rId17"/>
    <p:sldId id="739" r:id="rId18"/>
    <p:sldId id="735" r:id="rId19"/>
    <p:sldId id="567" r:id="rId20"/>
    <p:sldId id="568" r:id="rId21"/>
    <p:sldId id="569" r:id="rId22"/>
    <p:sldId id="570" r:id="rId23"/>
    <p:sldId id="734" r:id="rId24"/>
    <p:sldId id="742" r:id="rId25"/>
    <p:sldId id="470" r:id="rId26"/>
    <p:sldId id="409" r:id="rId27"/>
    <p:sldId id="362" r:id="rId28"/>
    <p:sldId id="363" r:id="rId29"/>
    <p:sldId id="364" r:id="rId30"/>
    <p:sldId id="368" r:id="rId31"/>
    <p:sldId id="371" r:id="rId32"/>
    <p:sldId id="781" r:id="rId33"/>
    <p:sldId id="743" r:id="rId34"/>
    <p:sldId id="496" r:id="rId35"/>
    <p:sldId id="505" r:id="rId36"/>
    <p:sldId id="731" r:id="rId37"/>
    <p:sldId id="374" r:id="rId38"/>
    <p:sldId id="375" r:id="rId39"/>
    <p:sldId id="376" r:id="rId40"/>
    <p:sldId id="377" r:id="rId41"/>
    <p:sldId id="485" r:id="rId42"/>
    <p:sldId id="745" r:id="rId43"/>
    <p:sldId id="746" r:id="rId44"/>
    <p:sldId id="380" r:id="rId45"/>
    <p:sldId id="747" r:id="rId46"/>
    <p:sldId id="388" r:id="rId47"/>
    <p:sldId id="389" r:id="rId48"/>
    <p:sldId id="748" r:id="rId49"/>
    <p:sldId id="749" r:id="rId50"/>
    <p:sldId id="750" r:id="rId51"/>
    <p:sldId id="751" r:id="rId52"/>
    <p:sldId id="752" r:id="rId53"/>
    <p:sldId id="490" r:id="rId54"/>
    <p:sldId id="395" r:id="rId55"/>
    <p:sldId id="782" r:id="rId56"/>
    <p:sldId id="753" r:id="rId5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35"/>
    <p:restoredTop sz="94632"/>
  </p:normalViewPr>
  <p:slideViewPr>
    <p:cSldViewPr snapToGrid="0" snapToObjects="1">
      <p:cViewPr varScale="1">
        <p:scale>
          <a:sx n="63" d="100"/>
          <a:sy n="63" d="100"/>
        </p:scale>
        <p:origin x="5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A1CC04-4C7C-4208-B1CC-3EF1BD64487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CE76A1D-0D26-497A-B203-A89E07763C01}">
      <dgm:prSet/>
      <dgm:spPr/>
      <dgm:t>
        <a:bodyPr/>
        <a:lstStyle/>
        <a:p>
          <a:r>
            <a:rPr lang="fr-FR"/>
            <a:t>Qu’est-ce que la social-démocratie? </a:t>
          </a:r>
          <a:endParaRPr lang="en-US"/>
        </a:p>
      </dgm:t>
    </dgm:pt>
    <dgm:pt modelId="{A4DD62B2-8564-4366-95E1-8E7D3F41F1C4}" type="parTrans" cxnId="{CFEADC46-73C3-446B-B9B9-0A5646F32541}">
      <dgm:prSet/>
      <dgm:spPr/>
      <dgm:t>
        <a:bodyPr/>
        <a:lstStyle/>
        <a:p>
          <a:endParaRPr lang="en-US"/>
        </a:p>
      </dgm:t>
    </dgm:pt>
    <dgm:pt modelId="{F61108DE-32F3-4001-8EC3-13293E061292}" type="sibTrans" cxnId="{CFEADC46-73C3-446B-B9B9-0A5646F32541}">
      <dgm:prSet/>
      <dgm:spPr/>
      <dgm:t>
        <a:bodyPr/>
        <a:lstStyle/>
        <a:p>
          <a:endParaRPr lang="en-US"/>
        </a:p>
      </dgm:t>
    </dgm:pt>
    <dgm:pt modelId="{0E52C914-2D37-42C8-A20C-182F8EB645F7}">
      <dgm:prSet/>
      <dgm:spPr/>
      <dgm:t>
        <a:bodyPr/>
        <a:lstStyle/>
        <a:p>
          <a:r>
            <a:rPr lang="fr-FR"/>
            <a:t>Requiem pour la social-démocratie? </a:t>
          </a:r>
          <a:endParaRPr lang="en-US"/>
        </a:p>
      </dgm:t>
    </dgm:pt>
    <dgm:pt modelId="{2B226D27-6C66-4A36-B217-FF4D2BB5C786}" type="parTrans" cxnId="{4FECF0BE-7DD1-46A3-A07E-C0289BCB5159}">
      <dgm:prSet/>
      <dgm:spPr/>
      <dgm:t>
        <a:bodyPr/>
        <a:lstStyle/>
        <a:p>
          <a:endParaRPr lang="en-US"/>
        </a:p>
      </dgm:t>
    </dgm:pt>
    <dgm:pt modelId="{E70445CE-F4B4-4DDF-8E19-3A3F9E82985B}" type="sibTrans" cxnId="{4FECF0BE-7DD1-46A3-A07E-C0289BCB5159}">
      <dgm:prSet/>
      <dgm:spPr/>
      <dgm:t>
        <a:bodyPr/>
        <a:lstStyle/>
        <a:p>
          <a:endParaRPr lang="en-US"/>
        </a:p>
      </dgm:t>
    </dgm:pt>
    <dgm:pt modelId="{CD38D3C1-55CC-4691-A824-E0D2CB4BF291}">
      <dgm:prSet/>
      <dgm:spPr/>
      <dgm:t>
        <a:bodyPr/>
        <a:lstStyle/>
        <a:p>
          <a:r>
            <a:rPr lang="fr-FR"/>
            <a:t>Crise et mutation : il était une fois le MOC….</a:t>
          </a:r>
          <a:endParaRPr lang="en-US"/>
        </a:p>
      </dgm:t>
    </dgm:pt>
    <dgm:pt modelId="{9C3B03B8-D150-40EE-9446-08688A08E2FC}" type="parTrans" cxnId="{A3EBF120-37B0-49C3-AA3A-787C46B9278A}">
      <dgm:prSet/>
      <dgm:spPr/>
      <dgm:t>
        <a:bodyPr/>
        <a:lstStyle/>
        <a:p>
          <a:endParaRPr lang="en-US"/>
        </a:p>
      </dgm:t>
    </dgm:pt>
    <dgm:pt modelId="{7BC6B47C-19F4-4A16-9520-AEA24F6F0232}" type="sibTrans" cxnId="{A3EBF120-37B0-49C3-AA3A-787C46B9278A}">
      <dgm:prSet/>
      <dgm:spPr/>
      <dgm:t>
        <a:bodyPr/>
        <a:lstStyle/>
        <a:p>
          <a:endParaRPr lang="en-US"/>
        </a:p>
      </dgm:t>
    </dgm:pt>
    <dgm:pt modelId="{1F472A05-FD60-8F4C-86AD-282AB6485F7F}" type="pres">
      <dgm:prSet presAssocID="{DAA1CC04-4C7C-4208-B1CC-3EF1BD6448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00D87D9-04C8-D549-8F87-D579789014D3}" type="pres">
      <dgm:prSet presAssocID="{6CE76A1D-0D26-497A-B203-A89E07763C0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8E291B-9D4F-6E4A-8FA3-FB480DE0831F}" type="pres">
      <dgm:prSet presAssocID="{F61108DE-32F3-4001-8EC3-13293E061292}" presName="spacer" presStyleCnt="0"/>
      <dgm:spPr/>
    </dgm:pt>
    <dgm:pt modelId="{F93DAFE7-B373-D849-9C79-CCDBAC02B1B3}" type="pres">
      <dgm:prSet presAssocID="{0E52C914-2D37-42C8-A20C-182F8EB645F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7323FB-9AFF-654F-B5E3-7DDE4F68CD64}" type="pres">
      <dgm:prSet presAssocID="{E70445CE-F4B4-4DDF-8E19-3A3F9E82985B}" presName="spacer" presStyleCnt="0"/>
      <dgm:spPr/>
    </dgm:pt>
    <dgm:pt modelId="{E81BE32A-D8AC-7C44-9FBD-6A47227D33F3}" type="pres">
      <dgm:prSet presAssocID="{CD38D3C1-55CC-4691-A824-E0D2CB4BF29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FECF0BE-7DD1-46A3-A07E-C0289BCB5159}" srcId="{DAA1CC04-4C7C-4208-B1CC-3EF1BD64487E}" destId="{0E52C914-2D37-42C8-A20C-182F8EB645F7}" srcOrd="1" destOrd="0" parTransId="{2B226D27-6C66-4A36-B217-FF4D2BB5C786}" sibTransId="{E70445CE-F4B4-4DDF-8E19-3A3F9E82985B}"/>
    <dgm:cxn modelId="{A3EBF120-37B0-49C3-AA3A-787C46B9278A}" srcId="{DAA1CC04-4C7C-4208-B1CC-3EF1BD64487E}" destId="{CD38D3C1-55CC-4691-A824-E0D2CB4BF291}" srcOrd="2" destOrd="0" parTransId="{9C3B03B8-D150-40EE-9446-08688A08E2FC}" sibTransId="{7BC6B47C-19F4-4A16-9520-AEA24F6F0232}"/>
    <dgm:cxn modelId="{7DADE42C-3E2D-2743-9E26-CC21F9CCF708}" type="presOf" srcId="{6CE76A1D-0D26-497A-B203-A89E07763C01}" destId="{B00D87D9-04C8-D549-8F87-D579789014D3}" srcOrd="0" destOrd="0" presId="urn:microsoft.com/office/officeart/2005/8/layout/vList2"/>
    <dgm:cxn modelId="{EC04B25A-3379-8A48-9B0E-3C1AFEA3C1A9}" type="presOf" srcId="{DAA1CC04-4C7C-4208-B1CC-3EF1BD64487E}" destId="{1F472A05-FD60-8F4C-86AD-282AB6485F7F}" srcOrd="0" destOrd="0" presId="urn:microsoft.com/office/officeart/2005/8/layout/vList2"/>
    <dgm:cxn modelId="{06554CD7-7D05-FC4F-9195-F5A68955C766}" type="presOf" srcId="{0E52C914-2D37-42C8-A20C-182F8EB645F7}" destId="{F93DAFE7-B373-D849-9C79-CCDBAC02B1B3}" srcOrd="0" destOrd="0" presId="urn:microsoft.com/office/officeart/2005/8/layout/vList2"/>
    <dgm:cxn modelId="{3F6CD229-5D40-F546-AF65-4E5B0137B134}" type="presOf" srcId="{CD38D3C1-55CC-4691-A824-E0D2CB4BF291}" destId="{E81BE32A-D8AC-7C44-9FBD-6A47227D33F3}" srcOrd="0" destOrd="0" presId="urn:microsoft.com/office/officeart/2005/8/layout/vList2"/>
    <dgm:cxn modelId="{CFEADC46-73C3-446B-B9B9-0A5646F32541}" srcId="{DAA1CC04-4C7C-4208-B1CC-3EF1BD64487E}" destId="{6CE76A1D-0D26-497A-B203-A89E07763C01}" srcOrd="0" destOrd="0" parTransId="{A4DD62B2-8564-4366-95E1-8E7D3F41F1C4}" sibTransId="{F61108DE-32F3-4001-8EC3-13293E061292}"/>
    <dgm:cxn modelId="{AF7731B5-A749-6542-BDFF-D75C5CE17338}" type="presParOf" srcId="{1F472A05-FD60-8F4C-86AD-282AB6485F7F}" destId="{B00D87D9-04C8-D549-8F87-D579789014D3}" srcOrd="0" destOrd="0" presId="urn:microsoft.com/office/officeart/2005/8/layout/vList2"/>
    <dgm:cxn modelId="{17631686-41BB-9B46-A98D-EC86C67C35F1}" type="presParOf" srcId="{1F472A05-FD60-8F4C-86AD-282AB6485F7F}" destId="{D28E291B-9D4F-6E4A-8FA3-FB480DE0831F}" srcOrd="1" destOrd="0" presId="urn:microsoft.com/office/officeart/2005/8/layout/vList2"/>
    <dgm:cxn modelId="{5701D5C6-DA9D-4640-892A-2E538D785B2F}" type="presParOf" srcId="{1F472A05-FD60-8F4C-86AD-282AB6485F7F}" destId="{F93DAFE7-B373-D849-9C79-CCDBAC02B1B3}" srcOrd="2" destOrd="0" presId="urn:microsoft.com/office/officeart/2005/8/layout/vList2"/>
    <dgm:cxn modelId="{6D4DF53B-37F9-D643-9549-839E40DC4B1C}" type="presParOf" srcId="{1F472A05-FD60-8F4C-86AD-282AB6485F7F}" destId="{EA7323FB-9AFF-654F-B5E3-7DDE4F68CD64}" srcOrd="3" destOrd="0" presId="urn:microsoft.com/office/officeart/2005/8/layout/vList2"/>
    <dgm:cxn modelId="{130004CC-22EF-3941-BA8C-10AB87221079}" type="presParOf" srcId="{1F472A05-FD60-8F4C-86AD-282AB6485F7F}" destId="{E81BE32A-D8AC-7C44-9FBD-6A47227D33F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E048C8D-4636-4128-B802-FA546FB272A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CE13C3E-843D-4B37-A72B-132423E9EFA1}">
      <dgm:prSet/>
      <dgm:spPr/>
      <dgm:t>
        <a:bodyPr/>
        <a:lstStyle/>
        <a:p>
          <a:r>
            <a:rPr lang="fr-BE" i="1"/>
            <a:t>Dimension ethno-raciale des inégalités</a:t>
          </a:r>
          <a:endParaRPr lang="en-US"/>
        </a:p>
      </dgm:t>
    </dgm:pt>
    <dgm:pt modelId="{F1A0401E-5D13-4213-8919-78EBA8078F0C}" type="parTrans" cxnId="{067B93B2-E56D-4FEB-9375-5AAA58776A65}">
      <dgm:prSet/>
      <dgm:spPr/>
      <dgm:t>
        <a:bodyPr/>
        <a:lstStyle/>
        <a:p>
          <a:endParaRPr lang="en-US"/>
        </a:p>
      </dgm:t>
    </dgm:pt>
    <dgm:pt modelId="{1A24DF94-10AB-41EC-ABE6-A4E148839659}" type="sibTrans" cxnId="{067B93B2-E56D-4FEB-9375-5AAA58776A65}">
      <dgm:prSet/>
      <dgm:spPr/>
      <dgm:t>
        <a:bodyPr/>
        <a:lstStyle/>
        <a:p>
          <a:endParaRPr lang="en-US"/>
        </a:p>
      </dgm:t>
    </dgm:pt>
    <dgm:pt modelId="{D4F5A690-9907-4E01-B60B-3CAA902079EB}">
      <dgm:prSet/>
      <dgm:spPr/>
      <dgm:t>
        <a:bodyPr/>
        <a:lstStyle/>
        <a:p>
          <a:r>
            <a:rPr lang="fr-FR" i="1"/>
            <a:t>Pas origine biologique, mais appartenance et référence culturelle</a:t>
          </a:r>
          <a:endParaRPr lang="en-US"/>
        </a:p>
      </dgm:t>
    </dgm:pt>
    <dgm:pt modelId="{3C1B47D1-BC41-43C1-AFC3-C6F3542A8C31}" type="parTrans" cxnId="{1EF3B6EB-C720-4602-935C-DCDCDED8A6B0}">
      <dgm:prSet/>
      <dgm:spPr/>
      <dgm:t>
        <a:bodyPr/>
        <a:lstStyle/>
        <a:p>
          <a:endParaRPr lang="en-US"/>
        </a:p>
      </dgm:t>
    </dgm:pt>
    <dgm:pt modelId="{BFC8D57B-72C9-45D3-97BB-CDA221CE3EB6}" type="sibTrans" cxnId="{1EF3B6EB-C720-4602-935C-DCDCDED8A6B0}">
      <dgm:prSet/>
      <dgm:spPr/>
      <dgm:t>
        <a:bodyPr/>
        <a:lstStyle/>
        <a:p>
          <a:endParaRPr lang="en-US"/>
        </a:p>
      </dgm:t>
    </dgm:pt>
    <dgm:pt modelId="{E026187B-9F67-497A-9A49-FC4ED03877E5}">
      <dgm:prSet/>
      <dgm:spPr/>
      <dgm:t>
        <a:bodyPr/>
        <a:lstStyle/>
        <a:p>
          <a:r>
            <a:rPr lang="fr-FR" i="1"/>
            <a:t>Pas archaïsme de la tradition, mais fruit de l’hypermodernité mondialisée</a:t>
          </a:r>
          <a:endParaRPr lang="en-US"/>
        </a:p>
      </dgm:t>
    </dgm:pt>
    <dgm:pt modelId="{A8475424-BE85-4A84-B1FF-53327AFD5F86}" type="parTrans" cxnId="{27638E75-0F7A-40F3-995C-9D830A66C04D}">
      <dgm:prSet/>
      <dgm:spPr/>
      <dgm:t>
        <a:bodyPr/>
        <a:lstStyle/>
        <a:p>
          <a:endParaRPr lang="en-US"/>
        </a:p>
      </dgm:t>
    </dgm:pt>
    <dgm:pt modelId="{7B902206-C40A-4019-9838-756603117F5A}" type="sibTrans" cxnId="{27638E75-0F7A-40F3-995C-9D830A66C04D}">
      <dgm:prSet/>
      <dgm:spPr/>
      <dgm:t>
        <a:bodyPr/>
        <a:lstStyle/>
        <a:p>
          <a:endParaRPr lang="en-US"/>
        </a:p>
      </dgm:t>
    </dgm:pt>
    <dgm:pt modelId="{BB05F408-E146-421F-9B08-9B3414B49004}">
      <dgm:prSet/>
      <dgm:spPr/>
      <dgm:t>
        <a:bodyPr/>
        <a:lstStyle/>
        <a:p>
          <a:r>
            <a:rPr lang="fr-FR" i="1"/>
            <a:t>Dépasser une lecture en terme de « racisme » versus « antiracisme »</a:t>
          </a:r>
          <a:endParaRPr lang="en-US"/>
        </a:p>
      </dgm:t>
    </dgm:pt>
    <dgm:pt modelId="{E2251B4D-C649-4B71-B8A5-0B38F3732752}" type="parTrans" cxnId="{B52B4F86-6F58-4EE0-8739-452AE01EFA7D}">
      <dgm:prSet/>
      <dgm:spPr/>
      <dgm:t>
        <a:bodyPr/>
        <a:lstStyle/>
        <a:p>
          <a:endParaRPr lang="en-US"/>
        </a:p>
      </dgm:t>
    </dgm:pt>
    <dgm:pt modelId="{0EA39D0A-FDA5-4F55-ABDF-6534DE26D35E}" type="sibTrans" cxnId="{B52B4F86-6F58-4EE0-8739-452AE01EFA7D}">
      <dgm:prSet/>
      <dgm:spPr/>
      <dgm:t>
        <a:bodyPr/>
        <a:lstStyle/>
        <a:p>
          <a:endParaRPr lang="en-US"/>
        </a:p>
      </dgm:t>
    </dgm:pt>
    <dgm:pt modelId="{E478509E-8B01-AF4B-B911-050F306C5B7C}" type="pres">
      <dgm:prSet presAssocID="{DE048C8D-4636-4128-B802-FA546FB272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D9B5FFE-9739-154E-89AF-C7B4F97B3C39}" type="pres">
      <dgm:prSet presAssocID="{4CE13C3E-843D-4B37-A72B-132423E9EFA1}" presName="composite" presStyleCnt="0"/>
      <dgm:spPr/>
    </dgm:pt>
    <dgm:pt modelId="{BD22D2AC-D46A-0D40-99A4-0A9ACDF2F591}" type="pres">
      <dgm:prSet presAssocID="{4CE13C3E-843D-4B37-A72B-132423E9EFA1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D7D8D0-C5D3-5F4C-8206-8F418901C8C4}" type="pres">
      <dgm:prSet presAssocID="{4CE13C3E-843D-4B37-A72B-132423E9EFA1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99A950D-9AE5-8F48-838C-817A991D9CCB}" type="presOf" srcId="{BB05F408-E146-421F-9B08-9B3414B49004}" destId="{3ED7D8D0-C5D3-5F4C-8206-8F418901C8C4}" srcOrd="0" destOrd="2" presId="urn:microsoft.com/office/officeart/2005/8/layout/hList1"/>
    <dgm:cxn modelId="{43B0B804-24B9-F445-BBAC-836CAAC3783E}" type="presOf" srcId="{DE048C8D-4636-4128-B802-FA546FB272A6}" destId="{E478509E-8B01-AF4B-B911-050F306C5B7C}" srcOrd="0" destOrd="0" presId="urn:microsoft.com/office/officeart/2005/8/layout/hList1"/>
    <dgm:cxn modelId="{B8C495D1-4730-F341-94F0-1F5CB8A67F17}" type="presOf" srcId="{D4F5A690-9907-4E01-B60B-3CAA902079EB}" destId="{3ED7D8D0-C5D3-5F4C-8206-8F418901C8C4}" srcOrd="0" destOrd="0" presId="urn:microsoft.com/office/officeart/2005/8/layout/hList1"/>
    <dgm:cxn modelId="{2D679A5F-092B-4A44-9A6D-1F5EA4DF2919}" type="presOf" srcId="{4CE13C3E-843D-4B37-A72B-132423E9EFA1}" destId="{BD22D2AC-D46A-0D40-99A4-0A9ACDF2F591}" srcOrd="0" destOrd="0" presId="urn:microsoft.com/office/officeart/2005/8/layout/hList1"/>
    <dgm:cxn modelId="{27638E75-0F7A-40F3-995C-9D830A66C04D}" srcId="{4CE13C3E-843D-4B37-A72B-132423E9EFA1}" destId="{E026187B-9F67-497A-9A49-FC4ED03877E5}" srcOrd="1" destOrd="0" parTransId="{A8475424-BE85-4A84-B1FF-53327AFD5F86}" sibTransId="{7B902206-C40A-4019-9838-756603117F5A}"/>
    <dgm:cxn modelId="{1EF3B6EB-C720-4602-935C-DCDCDED8A6B0}" srcId="{4CE13C3E-843D-4B37-A72B-132423E9EFA1}" destId="{D4F5A690-9907-4E01-B60B-3CAA902079EB}" srcOrd="0" destOrd="0" parTransId="{3C1B47D1-BC41-43C1-AFC3-C6F3542A8C31}" sibTransId="{BFC8D57B-72C9-45D3-97BB-CDA221CE3EB6}"/>
    <dgm:cxn modelId="{B52B4F86-6F58-4EE0-8739-452AE01EFA7D}" srcId="{4CE13C3E-843D-4B37-A72B-132423E9EFA1}" destId="{BB05F408-E146-421F-9B08-9B3414B49004}" srcOrd="2" destOrd="0" parTransId="{E2251B4D-C649-4B71-B8A5-0B38F3732752}" sibTransId="{0EA39D0A-FDA5-4F55-ABDF-6534DE26D35E}"/>
    <dgm:cxn modelId="{37FB926E-70BA-8E4D-A112-6A076962C30C}" type="presOf" srcId="{E026187B-9F67-497A-9A49-FC4ED03877E5}" destId="{3ED7D8D0-C5D3-5F4C-8206-8F418901C8C4}" srcOrd="0" destOrd="1" presId="urn:microsoft.com/office/officeart/2005/8/layout/hList1"/>
    <dgm:cxn modelId="{067B93B2-E56D-4FEB-9375-5AAA58776A65}" srcId="{DE048C8D-4636-4128-B802-FA546FB272A6}" destId="{4CE13C3E-843D-4B37-A72B-132423E9EFA1}" srcOrd="0" destOrd="0" parTransId="{F1A0401E-5D13-4213-8919-78EBA8078F0C}" sibTransId="{1A24DF94-10AB-41EC-ABE6-A4E148839659}"/>
    <dgm:cxn modelId="{4E8255EE-D125-1C45-8CB0-3A9B8E2A3795}" type="presParOf" srcId="{E478509E-8B01-AF4B-B911-050F306C5B7C}" destId="{5D9B5FFE-9739-154E-89AF-C7B4F97B3C39}" srcOrd="0" destOrd="0" presId="urn:microsoft.com/office/officeart/2005/8/layout/hList1"/>
    <dgm:cxn modelId="{F4251AF2-3AC9-6445-8F73-F53CFF701BC4}" type="presParOf" srcId="{5D9B5FFE-9739-154E-89AF-C7B4F97B3C39}" destId="{BD22D2AC-D46A-0D40-99A4-0A9ACDF2F591}" srcOrd="0" destOrd="0" presId="urn:microsoft.com/office/officeart/2005/8/layout/hList1"/>
    <dgm:cxn modelId="{47037160-0B62-6B4C-B56D-BEB5EBC42F84}" type="presParOf" srcId="{5D9B5FFE-9739-154E-89AF-C7B4F97B3C39}" destId="{3ED7D8D0-C5D3-5F4C-8206-8F418901C8C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E048C8D-4636-4128-B802-FA546FB272A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E13C3E-843D-4B37-A72B-132423E9EFA1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/>
            <a:t>Difficultés pour catégoriser et représenter le nouveau régime d’inégalités</a:t>
          </a:r>
          <a:endParaRPr lang="en-US" dirty="0"/>
        </a:p>
        <a:p>
          <a:pPr marL="0" lvl="0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dirty="0"/>
        </a:p>
      </dgm:t>
    </dgm:pt>
    <dgm:pt modelId="{F1A0401E-5D13-4213-8919-78EBA8078F0C}" type="parTrans" cxnId="{067B93B2-E56D-4FEB-9375-5AAA58776A65}">
      <dgm:prSet/>
      <dgm:spPr/>
      <dgm:t>
        <a:bodyPr/>
        <a:lstStyle/>
        <a:p>
          <a:endParaRPr lang="en-US"/>
        </a:p>
      </dgm:t>
    </dgm:pt>
    <dgm:pt modelId="{1A24DF94-10AB-41EC-ABE6-A4E148839659}" type="sibTrans" cxnId="{067B93B2-E56D-4FEB-9375-5AAA58776A65}">
      <dgm:prSet/>
      <dgm:spPr/>
      <dgm:t>
        <a:bodyPr/>
        <a:lstStyle/>
        <a:p>
          <a:endParaRPr lang="en-US"/>
        </a:p>
      </dgm:t>
    </dgm:pt>
    <dgm:pt modelId="{D4F5A690-9907-4E01-B60B-3CAA902079EB}">
      <dgm:prSet custT="1"/>
      <dgm:spPr/>
      <dgm:t>
        <a:bodyPr/>
        <a:lstStyle/>
        <a:p>
          <a:endParaRPr lang="en-US" sz="2400" dirty="0"/>
        </a:p>
      </dgm:t>
    </dgm:pt>
    <dgm:pt modelId="{3C1B47D1-BC41-43C1-AFC3-C6F3542A8C31}" type="parTrans" cxnId="{1EF3B6EB-C720-4602-935C-DCDCDED8A6B0}">
      <dgm:prSet/>
      <dgm:spPr/>
      <dgm:t>
        <a:bodyPr/>
        <a:lstStyle/>
        <a:p>
          <a:endParaRPr lang="en-US"/>
        </a:p>
      </dgm:t>
    </dgm:pt>
    <dgm:pt modelId="{BFC8D57B-72C9-45D3-97BB-CDA221CE3EB6}" type="sibTrans" cxnId="{1EF3B6EB-C720-4602-935C-DCDCDED8A6B0}">
      <dgm:prSet/>
      <dgm:spPr/>
      <dgm:t>
        <a:bodyPr/>
        <a:lstStyle/>
        <a:p>
          <a:endParaRPr lang="en-US"/>
        </a:p>
      </dgm:t>
    </dgm:pt>
    <dgm:pt modelId="{185896D8-0FD4-C949-9B92-921B93C05C3C}">
      <dgm:prSet custT="1"/>
      <dgm:spPr/>
      <dgm:t>
        <a:bodyPr/>
        <a:lstStyle/>
        <a:p>
          <a:r>
            <a:rPr lang="es-ES" sz="2400" dirty="0" err="1"/>
            <a:t>Multiplication</a:t>
          </a:r>
          <a:r>
            <a:rPr lang="es-ES" sz="2400" dirty="0"/>
            <a:t> y </a:t>
          </a:r>
          <a:r>
            <a:rPr lang="es-ES" sz="2400" dirty="0" err="1"/>
            <a:t>désynchronisation</a:t>
          </a:r>
          <a:r>
            <a:rPr lang="es-ES" sz="2400" dirty="0"/>
            <a:t> des </a:t>
          </a:r>
          <a:r>
            <a:rPr lang="es-ES" sz="2400" dirty="0" err="1"/>
            <a:t>critères</a:t>
          </a:r>
          <a:r>
            <a:rPr lang="es-ES" sz="2400" dirty="0"/>
            <a:t>. </a:t>
          </a:r>
        </a:p>
      </dgm:t>
    </dgm:pt>
    <dgm:pt modelId="{8F23DDA3-E92E-BC42-B89E-A64C2A9D3226}" type="parTrans" cxnId="{0CBBCDF1-8642-704A-8B13-AC843B3068FC}">
      <dgm:prSet/>
      <dgm:spPr/>
      <dgm:t>
        <a:bodyPr/>
        <a:lstStyle/>
        <a:p>
          <a:endParaRPr lang="fr-FR"/>
        </a:p>
      </dgm:t>
    </dgm:pt>
    <dgm:pt modelId="{DC81E0CB-0AD2-0B4D-B99F-43A596C9944D}" type="sibTrans" cxnId="{0CBBCDF1-8642-704A-8B13-AC843B3068FC}">
      <dgm:prSet/>
      <dgm:spPr/>
      <dgm:t>
        <a:bodyPr/>
        <a:lstStyle/>
        <a:p>
          <a:endParaRPr lang="fr-FR"/>
        </a:p>
      </dgm:t>
    </dgm:pt>
    <dgm:pt modelId="{5362B0C3-1FAA-EF4A-800D-89BAE108217E}">
      <dgm:prSet custT="1"/>
      <dgm:spPr/>
      <dgm:t>
        <a:bodyPr/>
        <a:lstStyle/>
        <a:p>
          <a:r>
            <a:rPr lang="es-ES" sz="2400" dirty="0"/>
            <a:t>“</a:t>
          </a:r>
          <a:r>
            <a:rPr lang="es-ES" sz="2400" dirty="0" err="1"/>
            <a:t>cosmopolites</a:t>
          </a:r>
          <a:r>
            <a:rPr lang="es-ES" sz="2400" dirty="0"/>
            <a:t> </a:t>
          </a:r>
          <a:r>
            <a:rPr lang="es-ES" sz="2400" dirty="0" err="1"/>
            <a:t>mobiles</a:t>
          </a:r>
          <a:r>
            <a:rPr lang="es-ES" sz="2400" dirty="0"/>
            <a:t> et </a:t>
          </a:r>
          <a:r>
            <a:rPr lang="es-ES" sz="2400" dirty="0" err="1"/>
            <a:t>locaux</a:t>
          </a:r>
          <a:r>
            <a:rPr lang="es-ES" sz="2400" dirty="0"/>
            <a:t> </a:t>
          </a:r>
          <a:r>
            <a:rPr lang="es-ES" sz="2400" dirty="0" err="1"/>
            <a:t>immobilisés</a:t>
          </a:r>
          <a:r>
            <a:rPr lang="es-ES" sz="2400" dirty="0"/>
            <a:t>”</a:t>
          </a:r>
        </a:p>
      </dgm:t>
    </dgm:pt>
    <dgm:pt modelId="{1F988831-ED05-4040-BDEB-59F217EC95B1}" type="parTrans" cxnId="{6A3FA455-A7A5-D34C-8CA9-B22ECA726FE1}">
      <dgm:prSet/>
      <dgm:spPr/>
      <dgm:t>
        <a:bodyPr/>
        <a:lstStyle/>
        <a:p>
          <a:endParaRPr lang="fr-FR"/>
        </a:p>
      </dgm:t>
    </dgm:pt>
    <dgm:pt modelId="{7482933E-8427-F84D-8DB2-4F3E928378A1}" type="sibTrans" cxnId="{6A3FA455-A7A5-D34C-8CA9-B22ECA726FE1}">
      <dgm:prSet/>
      <dgm:spPr/>
      <dgm:t>
        <a:bodyPr/>
        <a:lstStyle/>
        <a:p>
          <a:endParaRPr lang="fr-FR"/>
        </a:p>
      </dgm:t>
    </dgm:pt>
    <dgm:pt modelId="{D7767CB7-EB34-F14E-B776-B8E83395C5CE}">
      <dgm:prSet custT="1"/>
      <dgm:spPr/>
      <dgm:t>
        <a:bodyPr/>
        <a:lstStyle/>
        <a:p>
          <a:r>
            <a:rPr lang="es-ES" sz="2400"/>
            <a:t>“Inclus et exclus”</a:t>
          </a:r>
          <a:endParaRPr lang="es-ES" sz="2400" dirty="0"/>
        </a:p>
      </dgm:t>
    </dgm:pt>
    <dgm:pt modelId="{F19D3CC8-5B11-7B48-9E2C-B78E07BC74F5}" type="parTrans" cxnId="{207C1F7F-76B3-4B40-8F33-05953F910F19}">
      <dgm:prSet/>
      <dgm:spPr/>
      <dgm:t>
        <a:bodyPr/>
        <a:lstStyle/>
        <a:p>
          <a:endParaRPr lang="fr-FR"/>
        </a:p>
      </dgm:t>
    </dgm:pt>
    <dgm:pt modelId="{74B62D5E-DB7A-8340-9196-D1696409A29E}" type="sibTrans" cxnId="{207C1F7F-76B3-4B40-8F33-05953F910F19}">
      <dgm:prSet/>
      <dgm:spPr/>
      <dgm:t>
        <a:bodyPr/>
        <a:lstStyle/>
        <a:p>
          <a:endParaRPr lang="fr-FR"/>
        </a:p>
      </dgm:t>
    </dgm:pt>
    <dgm:pt modelId="{994B2541-6C46-4040-B103-279CD8454EE5}">
      <dgm:prSet custT="1"/>
      <dgm:spPr/>
      <dgm:t>
        <a:bodyPr/>
        <a:lstStyle/>
        <a:p>
          <a:r>
            <a:rPr lang="es-ES" sz="2400" dirty="0"/>
            <a:t>“</a:t>
          </a:r>
          <a:r>
            <a:rPr lang="es-ES" sz="2400" dirty="0" err="1"/>
            <a:t>Stables</a:t>
          </a:r>
          <a:r>
            <a:rPr lang="es-ES" sz="2400" dirty="0"/>
            <a:t> et </a:t>
          </a:r>
          <a:r>
            <a:rPr lang="es-ES" sz="2400" dirty="0" err="1"/>
            <a:t>précaires</a:t>
          </a:r>
          <a:r>
            <a:rPr lang="es-ES" sz="2400" dirty="0"/>
            <a:t>”</a:t>
          </a:r>
        </a:p>
      </dgm:t>
    </dgm:pt>
    <dgm:pt modelId="{DE85459A-9508-2545-BCBD-6B23CE9C41CA}" type="parTrans" cxnId="{6D8619A6-A4DE-E64B-9EA8-56E0BF4B93AF}">
      <dgm:prSet/>
      <dgm:spPr/>
      <dgm:t>
        <a:bodyPr/>
        <a:lstStyle/>
        <a:p>
          <a:endParaRPr lang="fr-FR"/>
        </a:p>
      </dgm:t>
    </dgm:pt>
    <dgm:pt modelId="{A1C22CF4-E0D3-F642-BB28-6ACEC67A9FFD}" type="sibTrans" cxnId="{6D8619A6-A4DE-E64B-9EA8-56E0BF4B93AF}">
      <dgm:prSet/>
      <dgm:spPr/>
      <dgm:t>
        <a:bodyPr/>
        <a:lstStyle/>
        <a:p>
          <a:endParaRPr lang="fr-FR"/>
        </a:p>
      </dgm:t>
    </dgm:pt>
    <dgm:pt modelId="{8FC267C9-ACDE-5D41-9140-BB8D3871FA6E}">
      <dgm:prSet custT="1"/>
      <dgm:spPr/>
      <dgm:t>
        <a:bodyPr/>
        <a:lstStyle/>
        <a:p>
          <a:r>
            <a:rPr lang="fr-FR" sz="2400" dirty="0"/>
            <a:t>Majorités et minorités</a:t>
          </a:r>
        </a:p>
      </dgm:t>
    </dgm:pt>
    <dgm:pt modelId="{11E2872D-9153-3F4B-B978-27933CE33022}" type="parTrans" cxnId="{532643F2-4816-F648-94DA-4744448AE0A6}">
      <dgm:prSet/>
      <dgm:spPr/>
      <dgm:t>
        <a:bodyPr/>
        <a:lstStyle/>
        <a:p>
          <a:endParaRPr lang="fr-FR"/>
        </a:p>
      </dgm:t>
    </dgm:pt>
    <dgm:pt modelId="{5B29742C-B718-C14F-8FF3-0E0B5A27E2E9}" type="sibTrans" cxnId="{532643F2-4816-F648-94DA-4744448AE0A6}">
      <dgm:prSet/>
      <dgm:spPr/>
      <dgm:t>
        <a:bodyPr/>
        <a:lstStyle/>
        <a:p>
          <a:endParaRPr lang="fr-FR"/>
        </a:p>
      </dgm:t>
    </dgm:pt>
    <dgm:pt modelId="{E478509E-8B01-AF4B-B911-050F306C5B7C}" type="pres">
      <dgm:prSet presAssocID="{DE048C8D-4636-4128-B802-FA546FB272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D9B5FFE-9739-154E-89AF-C7B4F97B3C39}" type="pres">
      <dgm:prSet presAssocID="{4CE13C3E-843D-4B37-A72B-132423E9EFA1}" presName="composite" presStyleCnt="0"/>
      <dgm:spPr/>
    </dgm:pt>
    <dgm:pt modelId="{BD22D2AC-D46A-0D40-99A4-0A9ACDF2F591}" type="pres">
      <dgm:prSet presAssocID="{4CE13C3E-843D-4B37-A72B-132423E9EFA1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D7D8D0-C5D3-5F4C-8206-8F418901C8C4}" type="pres">
      <dgm:prSet presAssocID="{4CE13C3E-843D-4B37-A72B-132423E9EFA1}" presName="desTx" presStyleLbl="alignAccFollowNode1" presStyleIdx="0" presStyleCnt="1" custScaleY="1269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EF3B6EB-C720-4602-935C-DCDCDED8A6B0}" srcId="{4CE13C3E-843D-4B37-A72B-132423E9EFA1}" destId="{D4F5A690-9907-4E01-B60B-3CAA902079EB}" srcOrd="0" destOrd="0" parTransId="{3C1B47D1-BC41-43C1-AFC3-C6F3542A8C31}" sibTransId="{BFC8D57B-72C9-45D3-97BB-CDA221CE3EB6}"/>
    <dgm:cxn modelId="{6609257E-D32D-ED46-8742-D8577FAD01C8}" type="presOf" srcId="{8FC267C9-ACDE-5D41-9140-BB8D3871FA6E}" destId="{3ED7D8D0-C5D3-5F4C-8206-8F418901C8C4}" srcOrd="0" destOrd="5" presId="urn:microsoft.com/office/officeart/2005/8/layout/hList1"/>
    <dgm:cxn modelId="{207C1F7F-76B3-4B40-8F33-05953F910F19}" srcId="{D4F5A690-9907-4E01-B60B-3CAA902079EB}" destId="{D7767CB7-EB34-F14E-B776-B8E83395C5CE}" srcOrd="2" destOrd="0" parTransId="{F19D3CC8-5B11-7B48-9E2C-B78E07BC74F5}" sibTransId="{74B62D5E-DB7A-8340-9196-D1696409A29E}"/>
    <dgm:cxn modelId="{4567BF63-EAB6-D747-BE36-B0B2255DEDA6}" type="presOf" srcId="{994B2541-6C46-4040-B103-279CD8454EE5}" destId="{3ED7D8D0-C5D3-5F4C-8206-8F418901C8C4}" srcOrd="0" destOrd="4" presId="urn:microsoft.com/office/officeart/2005/8/layout/hList1"/>
    <dgm:cxn modelId="{0CBBCDF1-8642-704A-8B13-AC843B3068FC}" srcId="{D4F5A690-9907-4E01-B60B-3CAA902079EB}" destId="{185896D8-0FD4-C949-9B92-921B93C05C3C}" srcOrd="0" destOrd="0" parTransId="{8F23DDA3-E92E-BC42-B89E-A64C2A9D3226}" sibTransId="{DC81E0CB-0AD2-0B4D-B99F-43A596C9944D}"/>
    <dgm:cxn modelId="{2D679A5F-092B-4A44-9A6D-1F5EA4DF2919}" type="presOf" srcId="{4CE13C3E-843D-4B37-A72B-132423E9EFA1}" destId="{BD22D2AC-D46A-0D40-99A4-0A9ACDF2F591}" srcOrd="0" destOrd="0" presId="urn:microsoft.com/office/officeart/2005/8/layout/hList1"/>
    <dgm:cxn modelId="{29F9758A-9CEE-214D-B373-779CFB7D492D}" type="presOf" srcId="{5362B0C3-1FAA-EF4A-800D-89BAE108217E}" destId="{3ED7D8D0-C5D3-5F4C-8206-8F418901C8C4}" srcOrd="0" destOrd="2" presId="urn:microsoft.com/office/officeart/2005/8/layout/hList1"/>
    <dgm:cxn modelId="{43B0B804-24B9-F445-BBAC-836CAAC3783E}" type="presOf" srcId="{DE048C8D-4636-4128-B802-FA546FB272A6}" destId="{E478509E-8B01-AF4B-B911-050F306C5B7C}" srcOrd="0" destOrd="0" presId="urn:microsoft.com/office/officeart/2005/8/layout/hList1"/>
    <dgm:cxn modelId="{6A3FA455-A7A5-D34C-8CA9-B22ECA726FE1}" srcId="{D4F5A690-9907-4E01-B60B-3CAA902079EB}" destId="{5362B0C3-1FAA-EF4A-800D-89BAE108217E}" srcOrd="1" destOrd="0" parTransId="{1F988831-ED05-4040-BDEB-59F217EC95B1}" sibTransId="{7482933E-8427-F84D-8DB2-4F3E928378A1}"/>
    <dgm:cxn modelId="{532643F2-4816-F648-94DA-4744448AE0A6}" srcId="{D4F5A690-9907-4E01-B60B-3CAA902079EB}" destId="{8FC267C9-ACDE-5D41-9140-BB8D3871FA6E}" srcOrd="4" destOrd="0" parTransId="{11E2872D-9153-3F4B-B978-27933CE33022}" sibTransId="{5B29742C-B718-C14F-8FF3-0E0B5A27E2E9}"/>
    <dgm:cxn modelId="{067B93B2-E56D-4FEB-9375-5AAA58776A65}" srcId="{DE048C8D-4636-4128-B802-FA546FB272A6}" destId="{4CE13C3E-843D-4B37-A72B-132423E9EFA1}" srcOrd="0" destOrd="0" parTransId="{F1A0401E-5D13-4213-8919-78EBA8078F0C}" sibTransId="{1A24DF94-10AB-41EC-ABE6-A4E148839659}"/>
    <dgm:cxn modelId="{71AC7F78-0D05-ED46-B1F6-D9AAFAB9A599}" type="presOf" srcId="{185896D8-0FD4-C949-9B92-921B93C05C3C}" destId="{3ED7D8D0-C5D3-5F4C-8206-8F418901C8C4}" srcOrd="0" destOrd="1" presId="urn:microsoft.com/office/officeart/2005/8/layout/hList1"/>
    <dgm:cxn modelId="{6D8619A6-A4DE-E64B-9EA8-56E0BF4B93AF}" srcId="{D4F5A690-9907-4E01-B60B-3CAA902079EB}" destId="{994B2541-6C46-4040-B103-279CD8454EE5}" srcOrd="3" destOrd="0" parTransId="{DE85459A-9508-2545-BCBD-6B23CE9C41CA}" sibTransId="{A1C22CF4-E0D3-F642-BB28-6ACEC67A9FFD}"/>
    <dgm:cxn modelId="{7F037B2A-EC9A-3E4F-B8A5-E6EF1B0BD31D}" type="presOf" srcId="{D7767CB7-EB34-F14E-B776-B8E83395C5CE}" destId="{3ED7D8D0-C5D3-5F4C-8206-8F418901C8C4}" srcOrd="0" destOrd="3" presId="urn:microsoft.com/office/officeart/2005/8/layout/hList1"/>
    <dgm:cxn modelId="{B8C495D1-4730-F341-94F0-1F5CB8A67F17}" type="presOf" srcId="{D4F5A690-9907-4E01-B60B-3CAA902079EB}" destId="{3ED7D8D0-C5D3-5F4C-8206-8F418901C8C4}" srcOrd="0" destOrd="0" presId="urn:microsoft.com/office/officeart/2005/8/layout/hList1"/>
    <dgm:cxn modelId="{4E8255EE-D125-1C45-8CB0-3A9B8E2A3795}" type="presParOf" srcId="{E478509E-8B01-AF4B-B911-050F306C5B7C}" destId="{5D9B5FFE-9739-154E-89AF-C7B4F97B3C39}" srcOrd="0" destOrd="0" presId="urn:microsoft.com/office/officeart/2005/8/layout/hList1"/>
    <dgm:cxn modelId="{F4251AF2-3AC9-6445-8F73-F53CFF701BC4}" type="presParOf" srcId="{5D9B5FFE-9739-154E-89AF-C7B4F97B3C39}" destId="{BD22D2AC-D46A-0D40-99A4-0A9ACDF2F591}" srcOrd="0" destOrd="0" presId="urn:microsoft.com/office/officeart/2005/8/layout/hList1"/>
    <dgm:cxn modelId="{47037160-0B62-6B4C-B56D-BEB5EBC42F84}" type="presParOf" srcId="{5D9B5FFE-9739-154E-89AF-C7B4F97B3C39}" destId="{3ED7D8D0-C5D3-5F4C-8206-8F418901C8C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E048C8D-4636-4128-B802-FA546FB272A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E13C3E-843D-4B37-A72B-132423E9EFA1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 err="1"/>
            <a:t>Crise</a:t>
          </a:r>
          <a:r>
            <a:rPr lang="es-ES" dirty="0"/>
            <a:t> de la </a:t>
          </a:r>
          <a:r>
            <a:rPr lang="es-ES" dirty="0" err="1"/>
            <a:t>représentation</a:t>
          </a:r>
          <a:r>
            <a:rPr lang="es-ES" dirty="0"/>
            <a:t> </a:t>
          </a:r>
          <a:r>
            <a:rPr lang="es-ES" dirty="0" err="1"/>
            <a:t>politique</a:t>
          </a:r>
          <a:endParaRPr lang="es-ES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dirty="0"/>
        </a:p>
      </dgm:t>
    </dgm:pt>
    <dgm:pt modelId="{F1A0401E-5D13-4213-8919-78EBA8078F0C}" type="parTrans" cxnId="{067B93B2-E56D-4FEB-9375-5AAA58776A65}">
      <dgm:prSet/>
      <dgm:spPr/>
      <dgm:t>
        <a:bodyPr/>
        <a:lstStyle/>
        <a:p>
          <a:endParaRPr lang="en-US"/>
        </a:p>
      </dgm:t>
    </dgm:pt>
    <dgm:pt modelId="{1A24DF94-10AB-41EC-ABE6-A4E148839659}" type="sibTrans" cxnId="{067B93B2-E56D-4FEB-9375-5AAA58776A65}">
      <dgm:prSet/>
      <dgm:spPr/>
      <dgm:t>
        <a:bodyPr/>
        <a:lstStyle/>
        <a:p>
          <a:endParaRPr lang="en-US"/>
        </a:p>
      </dgm:t>
    </dgm:pt>
    <dgm:pt modelId="{D4F5A690-9907-4E01-B60B-3CAA902079EB}">
      <dgm:prSet custT="1"/>
      <dgm:spPr/>
      <dgm:t>
        <a:bodyPr/>
        <a:lstStyle/>
        <a:p>
          <a:endParaRPr lang="en-US" sz="3200" dirty="0"/>
        </a:p>
      </dgm:t>
    </dgm:pt>
    <dgm:pt modelId="{3C1B47D1-BC41-43C1-AFC3-C6F3542A8C31}" type="parTrans" cxnId="{1EF3B6EB-C720-4602-935C-DCDCDED8A6B0}">
      <dgm:prSet/>
      <dgm:spPr/>
      <dgm:t>
        <a:bodyPr/>
        <a:lstStyle/>
        <a:p>
          <a:endParaRPr lang="en-US"/>
        </a:p>
      </dgm:t>
    </dgm:pt>
    <dgm:pt modelId="{BFC8D57B-72C9-45D3-97BB-CDA221CE3EB6}" type="sibTrans" cxnId="{1EF3B6EB-C720-4602-935C-DCDCDED8A6B0}">
      <dgm:prSet/>
      <dgm:spPr/>
      <dgm:t>
        <a:bodyPr/>
        <a:lstStyle/>
        <a:p>
          <a:endParaRPr lang="en-US"/>
        </a:p>
      </dgm:t>
    </dgm:pt>
    <dgm:pt modelId="{185896D8-0FD4-C949-9B92-921B93C05C3C}">
      <dgm:prSet custT="1"/>
      <dgm:spPr/>
      <dgm:t>
        <a:bodyPr/>
        <a:lstStyle/>
        <a:p>
          <a:r>
            <a:rPr lang="es-ES" sz="3200" dirty="0" err="1"/>
            <a:t>Privatisation</a:t>
          </a:r>
          <a:r>
            <a:rPr lang="es-ES" sz="3200" dirty="0"/>
            <a:t> du </a:t>
          </a:r>
          <a:r>
            <a:rPr lang="es-ES" sz="3200" dirty="0" err="1"/>
            <a:t>public</a:t>
          </a:r>
          <a:r>
            <a:rPr lang="es-ES" sz="3200" dirty="0"/>
            <a:t>, </a:t>
          </a:r>
          <a:r>
            <a:rPr lang="es-ES" sz="3200" dirty="0" err="1"/>
            <a:t>publicisation</a:t>
          </a:r>
          <a:r>
            <a:rPr lang="es-ES" sz="3200" dirty="0"/>
            <a:t> du privé</a:t>
          </a:r>
        </a:p>
      </dgm:t>
    </dgm:pt>
    <dgm:pt modelId="{8F23DDA3-E92E-BC42-B89E-A64C2A9D3226}" type="parTrans" cxnId="{0CBBCDF1-8642-704A-8B13-AC843B3068FC}">
      <dgm:prSet/>
      <dgm:spPr/>
      <dgm:t>
        <a:bodyPr/>
        <a:lstStyle/>
        <a:p>
          <a:endParaRPr lang="fr-FR"/>
        </a:p>
      </dgm:t>
    </dgm:pt>
    <dgm:pt modelId="{DC81E0CB-0AD2-0B4D-B99F-43A596C9944D}" type="sibTrans" cxnId="{0CBBCDF1-8642-704A-8B13-AC843B3068FC}">
      <dgm:prSet/>
      <dgm:spPr/>
      <dgm:t>
        <a:bodyPr/>
        <a:lstStyle/>
        <a:p>
          <a:endParaRPr lang="fr-FR"/>
        </a:p>
      </dgm:t>
    </dgm:pt>
    <dgm:pt modelId="{2541777A-B9D4-B343-A70E-911A92AA9120}">
      <dgm:prSet custT="1"/>
      <dgm:spPr/>
      <dgm:t>
        <a:bodyPr/>
        <a:lstStyle/>
        <a:p>
          <a:r>
            <a:rPr lang="es-ES" sz="3200" dirty="0" err="1"/>
            <a:t>Émocratie</a:t>
          </a:r>
          <a:endParaRPr lang="es-ES" sz="3200" dirty="0"/>
        </a:p>
      </dgm:t>
    </dgm:pt>
    <dgm:pt modelId="{CC61571A-B521-F247-A896-1867D894D0C9}" type="parTrans" cxnId="{517A6CE4-98BE-8648-9F5F-898EC5D61BCE}">
      <dgm:prSet/>
      <dgm:spPr/>
      <dgm:t>
        <a:bodyPr/>
        <a:lstStyle/>
        <a:p>
          <a:endParaRPr lang="fr-FR"/>
        </a:p>
      </dgm:t>
    </dgm:pt>
    <dgm:pt modelId="{B7C96B25-4971-B047-823E-5186AEEF0BC6}" type="sibTrans" cxnId="{517A6CE4-98BE-8648-9F5F-898EC5D61BCE}">
      <dgm:prSet/>
      <dgm:spPr/>
      <dgm:t>
        <a:bodyPr/>
        <a:lstStyle/>
        <a:p>
          <a:endParaRPr lang="fr-FR"/>
        </a:p>
      </dgm:t>
    </dgm:pt>
    <dgm:pt modelId="{7F729E2F-D8FB-F54F-A135-3919BA304CD0}">
      <dgm:prSet custT="1"/>
      <dgm:spPr/>
      <dgm:t>
        <a:bodyPr/>
        <a:lstStyle/>
        <a:p>
          <a:r>
            <a:rPr lang="es-ES" sz="3200" dirty="0" err="1"/>
            <a:t>Fragmentation</a:t>
          </a:r>
          <a:endParaRPr lang="es-ES" sz="3200" dirty="0"/>
        </a:p>
      </dgm:t>
    </dgm:pt>
    <dgm:pt modelId="{57667A23-7B45-464B-A85D-29FBF789891E}" type="parTrans" cxnId="{94357D10-407E-5C4B-AC26-7ADDD888FA7C}">
      <dgm:prSet/>
      <dgm:spPr/>
      <dgm:t>
        <a:bodyPr/>
        <a:lstStyle/>
        <a:p>
          <a:endParaRPr lang="fr-FR"/>
        </a:p>
      </dgm:t>
    </dgm:pt>
    <dgm:pt modelId="{A1453821-3977-504C-807F-91DB0B4DE7A5}" type="sibTrans" cxnId="{94357D10-407E-5C4B-AC26-7ADDD888FA7C}">
      <dgm:prSet/>
      <dgm:spPr/>
      <dgm:t>
        <a:bodyPr/>
        <a:lstStyle/>
        <a:p>
          <a:endParaRPr lang="fr-FR"/>
        </a:p>
      </dgm:t>
    </dgm:pt>
    <dgm:pt modelId="{E2F379D6-7090-A340-A5A1-781E3543A049}">
      <dgm:prSet custT="1"/>
      <dgm:spPr/>
      <dgm:t>
        <a:bodyPr/>
        <a:lstStyle/>
        <a:p>
          <a:r>
            <a:rPr lang="es-ES" sz="3200" dirty="0" err="1"/>
            <a:t>Populisme</a:t>
          </a:r>
          <a:r>
            <a:rPr lang="es-ES" sz="3200" dirty="0"/>
            <a:t>: </a:t>
          </a:r>
          <a:r>
            <a:rPr lang="fr-FR" sz="3200" dirty="0"/>
            <a:t>du « peuple » au chef</a:t>
          </a:r>
          <a:endParaRPr lang="es-ES" sz="3200" dirty="0"/>
        </a:p>
      </dgm:t>
    </dgm:pt>
    <dgm:pt modelId="{A2B8D3AF-ED1E-9B46-B54A-35D0F5FF97F6}" type="parTrans" cxnId="{D6E1C21B-F021-5942-9DD0-7E510B627E57}">
      <dgm:prSet/>
      <dgm:spPr/>
      <dgm:t>
        <a:bodyPr/>
        <a:lstStyle/>
        <a:p>
          <a:endParaRPr lang="fr-FR"/>
        </a:p>
      </dgm:t>
    </dgm:pt>
    <dgm:pt modelId="{0556A59A-D718-0D42-AD29-304DFCA515CA}" type="sibTrans" cxnId="{D6E1C21B-F021-5942-9DD0-7E510B627E57}">
      <dgm:prSet/>
      <dgm:spPr/>
      <dgm:t>
        <a:bodyPr/>
        <a:lstStyle/>
        <a:p>
          <a:endParaRPr lang="fr-FR"/>
        </a:p>
      </dgm:t>
    </dgm:pt>
    <dgm:pt modelId="{E478509E-8B01-AF4B-B911-050F306C5B7C}" type="pres">
      <dgm:prSet presAssocID="{DE048C8D-4636-4128-B802-FA546FB272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D9B5FFE-9739-154E-89AF-C7B4F97B3C39}" type="pres">
      <dgm:prSet presAssocID="{4CE13C3E-843D-4B37-A72B-132423E9EFA1}" presName="composite" presStyleCnt="0"/>
      <dgm:spPr/>
    </dgm:pt>
    <dgm:pt modelId="{BD22D2AC-D46A-0D40-99A4-0A9ACDF2F591}" type="pres">
      <dgm:prSet presAssocID="{4CE13C3E-843D-4B37-A72B-132423E9EFA1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D7D8D0-C5D3-5F4C-8206-8F418901C8C4}" type="pres">
      <dgm:prSet presAssocID="{4CE13C3E-843D-4B37-A72B-132423E9EFA1}" presName="desTx" presStyleLbl="alignAccFollowNode1" presStyleIdx="0" presStyleCnt="1" custScaleY="1269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EF3B6EB-C720-4602-935C-DCDCDED8A6B0}" srcId="{4CE13C3E-843D-4B37-A72B-132423E9EFA1}" destId="{D4F5A690-9907-4E01-B60B-3CAA902079EB}" srcOrd="0" destOrd="0" parTransId="{3C1B47D1-BC41-43C1-AFC3-C6F3542A8C31}" sibTransId="{BFC8D57B-72C9-45D3-97BB-CDA221CE3EB6}"/>
    <dgm:cxn modelId="{0CBBCDF1-8642-704A-8B13-AC843B3068FC}" srcId="{D4F5A690-9907-4E01-B60B-3CAA902079EB}" destId="{185896D8-0FD4-C949-9B92-921B93C05C3C}" srcOrd="0" destOrd="0" parTransId="{8F23DDA3-E92E-BC42-B89E-A64C2A9D3226}" sibTransId="{DC81E0CB-0AD2-0B4D-B99F-43A596C9944D}"/>
    <dgm:cxn modelId="{2D679A5F-092B-4A44-9A6D-1F5EA4DF2919}" type="presOf" srcId="{4CE13C3E-843D-4B37-A72B-132423E9EFA1}" destId="{BD22D2AC-D46A-0D40-99A4-0A9ACDF2F591}" srcOrd="0" destOrd="0" presId="urn:microsoft.com/office/officeart/2005/8/layout/hList1"/>
    <dgm:cxn modelId="{3022E676-F9E3-434D-B118-C3BCEC023DE7}" type="presOf" srcId="{2541777A-B9D4-B343-A70E-911A92AA9120}" destId="{3ED7D8D0-C5D3-5F4C-8206-8F418901C8C4}" srcOrd="0" destOrd="2" presId="urn:microsoft.com/office/officeart/2005/8/layout/hList1"/>
    <dgm:cxn modelId="{82F58906-8BC9-C547-8667-7B7F72D5DD33}" type="presOf" srcId="{7F729E2F-D8FB-F54F-A135-3919BA304CD0}" destId="{3ED7D8D0-C5D3-5F4C-8206-8F418901C8C4}" srcOrd="0" destOrd="3" presId="urn:microsoft.com/office/officeart/2005/8/layout/hList1"/>
    <dgm:cxn modelId="{2541B51C-562C-AE47-B952-4FB1AD538127}" type="presOf" srcId="{E2F379D6-7090-A340-A5A1-781E3543A049}" destId="{3ED7D8D0-C5D3-5F4C-8206-8F418901C8C4}" srcOrd="0" destOrd="4" presId="urn:microsoft.com/office/officeart/2005/8/layout/hList1"/>
    <dgm:cxn modelId="{43B0B804-24B9-F445-BBAC-836CAAC3783E}" type="presOf" srcId="{DE048C8D-4636-4128-B802-FA546FB272A6}" destId="{E478509E-8B01-AF4B-B911-050F306C5B7C}" srcOrd="0" destOrd="0" presId="urn:microsoft.com/office/officeart/2005/8/layout/hList1"/>
    <dgm:cxn modelId="{517A6CE4-98BE-8648-9F5F-898EC5D61BCE}" srcId="{D4F5A690-9907-4E01-B60B-3CAA902079EB}" destId="{2541777A-B9D4-B343-A70E-911A92AA9120}" srcOrd="1" destOrd="0" parTransId="{CC61571A-B521-F247-A896-1867D894D0C9}" sibTransId="{B7C96B25-4971-B047-823E-5186AEEF0BC6}"/>
    <dgm:cxn modelId="{067B93B2-E56D-4FEB-9375-5AAA58776A65}" srcId="{DE048C8D-4636-4128-B802-FA546FB272A6}" destId="{4CE13C3E-843D-4B37-A72B-132423E9EFA1}" srcOrd="0" destOrd="0" parTransId="{F1A0401E-5D13-4213-8919-78EBA8078F0C}" sibTransId="{1A24DF94-10AB-41EC-ABE6-A4E148839659}"/>
    <dgm:cxn modelId="{D6E1C21B-F021-5942-9DD0-7E510B627E57}" srcId="{D4F5A690-9907-4E01-B60B-3CAA902079EB}" destId="{E2F379D6-7090-A340-A5A1-781E3543A049}" srcOrd="3" destOrd="0" parTransId="{A2B8D3AF-ED1E-9B46-B54A-35D0F5FF97F6}" sibTransId="{0556A59A-D718-0D42-AD29-304DFCA515CA}"/>
    <dgm:cxn modelId="{71AC7F78-0D05-ED46-B1F6-D9AAFAB9A599}" type="presOf" srcId="{185896D8-0FD4-C949-9B92-921B93C05C3C}" destId="{3ED7D8D0-C5D3-5F4C-8206-8F418901C8C4}" srcOrd="0" destOrd="1" presId="urn:microsoft.com/office/officeart/2005/8/layout/hList1"/>
    <dgm:cxn modelId="{B8C495D1-4730-F341-94F0-1F5CB8A67F17}" type="presOf" srcId="{D4F5A690-9907-4E01-B60B-3CAA902079EB}" destId="{3ED7D8D0-C5D3-5F4C-8206-8F418901C8C4}" srcOrd="0" destOrd="0" presId="urn:microsoft.com/office/officeart/2005/8/layout/hList1"/>
    <dgm:cxn modelId="{94357D10-407E-5C4B-AC26-7ADDD888FA7C}" srcId="{D4F5A690-9907-4E01-B60B-3CAA902079EB}" destId="{7F729E2F-D8FB-F54F-A135-3919BA304CD0}" srcOrd="2" destOrd="0" parTransId="{57667A23-7B45-464B-A85D-29FBF789891E}" sibTransId="{A1453821-3977-504C-807F-91DB0B4DE7A5}"/>
    <dgm:cxn modelId="{4E8255EE-D125-1C45-8CB0-3A9B8E2A3795}" type="presParOf" srcId="{E478509E-8B01-AF4B-B911-050F306C5B7C}" destId="{5D9B5FFE-9739-154E-89AF-C7B4F97B3C39}" srcOrd="0" destOrd="0" presId="urn:microsoft.com/office/officeart/2005/8/layout/hList1"/>
    <dgm:cxn modelId="{F4251AF2-3AC9-6445-8F73-F53CFF701BC4}" type="presParOf" srcId="{5D9B5FFE-9739-154E-89AF-C7B4F97B3C39}" destId="{BD22D2AC-D46A-0D40-99A4-0A9ACDF2F591}" srcOrd="0" destOrd="0" presId="urn:microsoft.com/office/officeart/2005/8/layout/hList1"/>
    <dgm:cxn modelId="{47037160-0B62-6B4C-B56D-BEB5EBC42F84}" type="presParOf" srcId="{5D9B5FFE-9739-154E-89AF-C7B4F97B3C39}" destId="{3ED7D8D0-C5D3-5F4C-8206-8F418901C8C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0B1A560-D0BE-4233-B9D7-9300F7162A3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5F39B14-6405-4F2E-AAE8-D868E5489DB8}">
      <dgm:prSet/>
      <dgm:spPr/>
      <dgm:t>
        <a:bodyPr/>
        <a:lstStyle/>
        <a:p>
          <a:r>
            <a:rPr lang="es-CL" b="1"/>
            <a:t>D’une grammaire hégémonique : le grand récit de la lutte des classes, l’imaginaire de l’émancipation progressiste</a:t>
          </a:r>
          <a:endParaRPr lang="en-US"/>
        </a:p>
      </dgm:t>
    </dgm:pt>
    <dgm:pt modelId="{0E83E70A-43F6-410E-BE0F-452C39DE44B6}" type="parTrans" cxnId="{45573244-06AD-423B-9741-1E14FFA7829C}">
      <dgm:prSet/>
      <dgm:spPr/>
      <dgm:t>
        <a:bodyPr/>
        <a:lstStyle/>
        <a:p>
          <a:endParaRPr lang="en-US"/>
        </a:p>
      </dgm:t>
    </dgm:pt>
    <dgm:pt modelId="{2C46276E-FA47-4336-A98A-1842D923E710}" type="sibTrans" cxnId="{45573244-06AD-423B-9741-1E14FFA7829C}">
      <dgm:prSet/>
      <dgm:spPr/>
      <dgm:t>
        <a:bodyPr/>
        <a:lstStyle/>
        <a:p>
          <a:endParaRPr lang="en-US"/>
        </a:p>
      </dgm:t>
    </dgm:pt>
    <dgm:pt modelId="{951DE7E4-77CD-46B9-9545-F14F73B37447}">
      <dgm:prSet/>
      <dgm:spPr/>
      <dgm:t>
        <a:bodyPr/>
        <a:lstStyle/>
        <a:p>
          <a:r>
            <a:rPr lang="is-IS" b="1"/>
            <a:t>…vers une fragmentation, pluralisation ou recomposition des significations? </a:t>
          </a:r>
          <a:endParaRPr lang="en-US"/>
        </a:p>
      </dgm:t>
    </dgm:pt>
    <dgm:pt modelId="{44D08DC5-1B2F-467A-A031-0E0CFC7B1CDE}" type="parTrans" cxnId="{9E091356-AD90-4BE7-97C9-7C833E13A6D3}">
      <dgm:prSet/>
      <dgm:spPr/>
      <dgm:t>
        <a:bodyPr/>
        <a:lstStyle/>
        <a:p>
          <a:endParaRPr lang="en-US"/>
        </a:p>
      </dgm:t>
    </dgm:pt>
    <dgm:pt modelId="{550BFA85-49EE-46B4-9C6B-763FFAA7EF24}" type="sibTrans" cxnId="{9E091356-AD90-4BE7-97C9-7C833E13A6D3}">
      <dgm:prSet/>
      <dgm:spPr/>
      <dgm:t>
        <a:bodyPr/>
        <a:lstStyle/>
        <a:p>
          <a:endParaRPr lang="en-US"/>
        </a:p>
      </dgm:t>
    </dgm:pt>
    <dgm:pt modelId="{E319304B-EDFB-A341-9E55-D31689B883D5}" type="pres">
      <dgm:prSet presAssocID="{D0B1A560-D0BE-4233-B9D7-9300F7162A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91BD5C3-16DE-5446-BD53-A04AFF1DF845}" type="pres">
      <dgm:prSet presAssocID="{D5F39B14-6405-4F2E-AAE8-D868E5489DB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B6AE4A-E082-0B4B-8A61-22A895099D4C}" type="pres">
      <dgm:prSet presAssocID="{2C46276E-FA47-4336-A98A-1842D923E710}" presName="spacer" presStyleCnt="0"/>
      <dgm:spPr/>
    </dgm:pt>
    <dgm:pt modelId="{DFD34B5D-1ECA-A94D-B7A6-7BF1A750B2A7}" type="pres">
      <dgm:prSet presAssocID="{951DE7E4-77CD-46B9-9545-F14F73B3744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5573244-06AD-423B-9741-1E14FFA7829C}" srcId="{D0B1A560-D0BE-4233-B9D7-9300F7162A3C}" destId="{D5F39B14-6405-4F2E-AAE8-D868E5489DB8}" srcOrd="0" destOrd="0" parTransId="{0E83E70A-43F6-410E-BE0F-452C39DE44B6}" sibTransId="{2C46276E-FA47-4336-A98A-1842D923E710}"/>
    <dgm:cxn modelId="{9CFCD3E1-27BE-BD4B-ADEB-F616D3B15C42}" type="presOf" srcId="{951DE7E4-77CD-46B9-9545-F14F73B37447}" destId="{DFD34B5D-1ECA-A94D-B7A6-7BF1A750B2A7}" srcOrd="0" destOrd="0" presId="urn:microsoft.com/office/officeart/2005/8/layout/vList2"/>
    <dgm:cxn modelId="{9E091356-AD90-4BE7-97C9-7C833E13A6D3}" srcId="{D0B1A560-D0BE-4233-B9D7-9300F7162A3C}" destId="{951DE7E4-77CD-46B9-9545-F14F73B37447}" srcOrd="1" destOrd="0" parTransId="{44D08DC5-1B2F-467A-A031-0E0CFC7B1CDE}" sibTransId="{550BFA85-49EE-46B4-9C6B-763FFAA7EF24}"/>
    <dgm:cxn modelId="{C260B1A2-3E7D-B846-9429-1BF7B9543A96}" type="presOf" srcId="{D5F39B14-6405-4F2E-AAE8-D868E5489DB8}" destId="{D91BD5C3-16DE-5446-BD53-A04AFF1DF845}" srcOrd="0" destOrd="0" presId="urn:microsoft.com/office/officeart/2005/8/layout/vList2"/>
    <dgm:cxn modelId="{6C951329-352F-EE45-806B-AAFEA9F4FFD8}" type="presOf" srcId="{D0B1A560-D0BE-4233-B9D7-9300F7162A3C}" destId="{E319304B-EDFB-A341-9E55-D31689B883D5}" srcOrd="0" destOrd="0" presId="urn:microsoft.com/office/officeart/2005/8/layout/vList2"/>
    <dgm:cxn modelId="{77EDF2A3-4F29-0D4E-B7C1-6A8F864BC754}" type="presParOf" srcId="{E319304B-EDFB-A341-9E55-D31689B883D5}" destId="{D91BD5C3-16DE-5446-BD53-A04AFF1DF845}" srcOrd="0" destOrd="0" presId="urn:microsoft.com/office/officeart/2005/8/layout/vList2"/>
    <dgm:cxn modelId="{367030BA-448F-8A4A-BD88-93A6274EB483}" type="presParOf" srcId="{E319304B-EDFB-A341-9E55-D31689B883D5}" destId="{78B6AE4A-E082-0B4B-8A61-22A895099D4C}" srcOrd="1" destOrd="0" presId="urn:microsoft.com/office/officeart/2005/8/layout/vList2"/>
    <dgm:cxn modelId="{B7D78820-CA82-2E4E-91BC-0AB3BF965385}" type="presParOf" srcId="{E319304B-EDFB-A341-9E55-D31689B883D5}" destId="{DFD34B5D-1ECA-A94D-B7A6-7BF1A750B2A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EC5CAA-7A3F-4472-92CB-1EC494AA15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9E62DA0-6DBA-483E-B1B3-92F52EB61D41}">
      <dgm:prSet/>
      <dgm:spPr/>
      <dgm:t>
        <a:bodyPr/>
        <a:lstStyle/>
        <a:p>
          <a:r>
            <a:rPr lang="fr-FR"/>
            <a:t>L</a:t>
          </a:r>
          <a:r>
            <a:rPr lang="ja-JP"/>
            <a:t>’</a:t>
          </a:r>
          <a:r>
            <a:rPr lang="fr-FR"/>
            <a:t>invention du social et la construction de l</a:t>
          </a:r>
          <a:r>
            <a:rPr lang="ja-JP"/>
            <a:t>’</a:t>
          </a:r>
          <a:r>
            <a:rPr lang="fr-FR"/>
            <a:t>Etat social (1844-1944)</a:t>
          </a:r>
          <a:endParaRPr lang="en-US"/>
        </a:p>
      </dgm:t>
    </dgm:pt>
    <dgm:pt modelId="{AD668918-DD2C-45D0-B68B-7AE5E416DE23}" type="parTrans" cxnId="{90866508-4345-4865-9B67-B61354EFDB16}">
      <dgm:prSet/>
      <dgm:spPr/>
      <dgm:t>
        <a:bodyPr/>
        <a:lstStyle/>
        <a:p>
          <a:endParaRPr lang="en-US"/>
        </a:p>
      </dgm:t>
    </dgm:pt>
    <dgm:pt modelId="{AE79039C-4EE8-4221-9B98-001042D2D603}" type="sibTrans" cxnId="{90866508-4345-4865-9B67-B61354EFDB16}">
      <dgm:prSet/>
      <dgm:spPr/>
      <dgm:t>
        <a:bodyPr/>
        <a:lstStyle/>
        <a:p>
          <a:endParaRPr lang="en-US"/>
        </a:p>
      </dgm:t>
    </dgm:pt>
    <dgm:pt modelId="{8685CFA0-FB86-49C3-BDC0-D2022124D480}">
      <dgm:prSet/>
      <dgm:spPr/>
      <dgm:t>
        <a:bodyPr/>
        <a:lstStyle/>
        <a:p>
          <a:r>
            <a:rPr lang="fr-FR"/>
            <a:t>L</a:t>
          </a:r>
          <a:r>
            <a:rPr lang="ja-JP"/>
            <a:t>’</a:t>
          </a:r>
          <a:r>
            <a:rPr lang="fr-FR"/>
            <a:t>institutionnalisation de la sécurité sociale : vers l</a:t>
          </a:r>
          <a:r>
            <a:rPr lang="ja-JP"/>
            <a:t>’</a:t>
          </a:r>
          <a:r>
            <a:rPr lang="fr-FR"/>
            <a:t>Etat providence (1944-1974)</a:t>
          </a:r>
          <a:endParaRPr lang="en-US"/>
        </a:p>
      </dgm:t>
    </dgm:pt>
    <dgm:pt modelId="{4527F6E1-3546-4FF5-B22D-DE34F0070A8B}" type="parTrans" cxnId="{2FF9007D-BF6E-4906-AFE3-43DD17ED2235}">
      <dgm:prSet/>
      <dgm:spPr/>
      <dgm:t>
        <a:bodyPr/>
        <a:lstStyle/>
        <a:p>
          <a:endParaRPr lang="en-US"/>
        </a:p>
      </dgm:t>
    </dgm:pt>
    <dgm:pt modelId="{F77BA6D2-58D9-4C14-8512-7B8ED75B5AFD}" type="sibTrans" cxnId="{2FF9007D-BF6E-4906-AFE3-43DD17ED2235}">
      <dgm:prSet/>
      <dgm:spPr/>
      <dgm:t>
        <a:bodyPr/>
        <a:lstStyle/>
        <a:p>
          <a:endParaRPr lang="en-US"/>
        </a:p>
      </dgm:t>
    </dgm:pt>
    <dgm:pt modelId="{A0CCFF89-DE3D-4C83-A28F-6C6CE90F1E10}">
      <dgm:prSet/>
      <dgm:spPr/>
      <dgm:t>
        <a:bodyPr/>
        <a:lstStyle/>
        <a:p>
          <a:r>
            <a:rPr lang="fr-FR"/>
            <a:t>La centralité du « sujet travailleur »</a:t>
          </a:r>
          <a:endParaRPr lang="en-US"/>
        </a:p>
      </dgm:t>
    </dgm:pt>
    <dgm:pt modelId="{4B342C93-CEC5-46F2-8B6E-CC7CF63AA105}" type="parTrans" cxnId="{E9006101-E097-4018-84E2-045D3FD8A217}">
      <dgm:prSet/>
      <dgm:spPr/>
      <dgm:t>
        <a:bodyPr/>
        <a:lstStyle/>
        <a:p>
          <a:endParaRPr lang="en-US"/>
        </a:p>
      </dgm:t>
    </dgm:pt>
    <dgm:pt modelId="{78701EC7-E054-471F-B45F-8B2B815DC2AA}" type="sibTrans" cxnId="{E9006101-E097-4018-84E2-045D3FD8A217}">
      <dgm:prSet/>
      <dgm:spPr/>
      <dgm:t>
        <a:bodyPr/>
        <a:lstStyle/>
        <a:p>
          <a:endParaRPr lang="en-US"/>
        </a:p>
      </dgm:t>
    </dgm:pt>
    <dgm:pt modelId="{FE248C14-94A7-9C48-9268-64F1BA95F1BA}" type="pres">
      <dgm:prSet presAssocID="{67EC5CAA-7A3F-4472-92CB-1EC494AA15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B3AAC3E-B3A2-E04B-99C4-9AFB6160BAF5}" type="pres">
      <dgm:prSet presAssocID="{B9E62DA0-6DBA-483E-B1B3-92F52EB61D4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48F354-F96A-CA4E-8906-54CB9F3DB608}" type="pres">
      <dgm:prSet presAssocID="{AE79039C-4EE8-4221-9B98-001042D2D603}" presName="spacer" presStyleCnt="0"/>
      <dgm:spPr/>
    </dgm:pt>
    <dgm:pt modelId="{5B7AC0BC-B581-5F47-BC41-F6E1E68CD51C}" type="pres">
      <dgm:prSet presAssocID="{8685CFA0-FB86-49C3-BDC0-D2022124D48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D99375-E4AF-3F4E-914A-DDB613C440A8}" type="pres">
      <dgm:prSet presAssocID="{F77BA6D2-58D9-4C14-8512-7B8ED75B5AFD}" presName="spacer" presStyleCnt="0"/>
      <dgm:spPr/>
    </dgm:pt>
    <dgm:pt modelId="{EB281C07-36A2-2246-B38D-3FF8FC865D73}" type="pres">
      <dgm:prSet presAssocID="{A0CCFF89-DE3D-4C83-A28F-6C6CE90F1E1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9006101-E097-4018-84E2-045D3FD8A217}" srcId="{67EC5CAA-7A3F-4472-92CB-1EC494AA1598}" destId="{A0CCFF89-DE3D-4C83-A28F-6C6CE90F1E10}" srcOrd="2" destOrd="0" parTransId="{4B342C93-CEC5-46F2-8B6E-CC7CF63AA105}" sibTransId="{78701EC7-E054-471F-B45F-8B2B815DC2AA}"/>
    <dgm:cxn modelId="{FDEFA5CA-FB5B-E548-894A-EAFF5B547CA6}" type="presOf" srcId="{B9E62DA0-6DBA-483E-B1B3-92F52EB61D41}" destId="{7B3AAC3E-B3A2-E04B-99C4-9AFB6160BAF5}" srcOrd="0" destOrd="0" presId="urn:microsoft.com/office/officeart/2005/8/layout/vList2"/>
    <dgm:cxn modelId="{69F010A3-2F46-F947-A3F4-29E61082EDFD}" type="presOf" srcId="{A0CCFF89-DE3D-4C83-A28F-6C6CE90F1E10}" destId="{EB281C07-36A2-2246-B38D-3FF8FC865D73}" srcOrd="0" destOrd="0" presId="urn:microsoft.com/office/officeart/2005/8/layout/vList2"/>
    <dgm:cxn modelId="{87E9B9F0-9201-8D43-B55D-974AD491D658}" type="presOf" srcId="{8685CFA0-FB86-49C3-BDC0-D2022124D480}" destId="{5B7AC0BC-B581-5F47-BC41-F6E1E68CD51C}" srcOrd="0" destOrd="0" presId="urn:microsoft.com/office/officeart/2005/8/layout/vList2"/>
    <dgm:cxn modelId="{2FF9007D-BF6E-4906-AFE3-43DD17ED2235}" srcId="{67EC5CAA-7A3F-4472-92CB-1EC494AA1598}" destId="{8685CFA0-FB86-49C3-BDC0-D2022124D480}" srcOrd="1" destOrd="0" parTransId="{4527F6E1-3546-4FF5-B22D-DE34F0070A8B}" sibTransId="{F77BA6D2-58D9-4C14-8512-7B8ED75B5AFD}"/>
    <dgm:cxn modelId="{90866508-4345-4865-9B67-B61354EFDB16}" srcId="{67EC5CAA-7A3F-4472-92CB-1EC494AA1598}" destId="{B9E62DA0-6DBA-483E-B1B3-92F52EB61D41}" srcOrd="0" destOrd="0" parTransId="{AD668918-DD2C-45D0-B68B-7AE5E416DE23}" sibTransId="{AE79039C-4EE8-4221-9B98-001042D2D603}"/>
    <dgm:cxn modelId="{6F9405FA-EF93-8B4F-8EAE-C096002A37DC}" type="presOf" srcId="{67EC5CAA-7A3F-4472-92CB-1EC494AA1598}" destId="{FE248C14-94A7-9C48-9268-64F1BA95F1BA}" srcOrd="0" destOrd="0" presId="urn:microsoft.com/office/officeart/2005/8/layout/vList2"/>
    <dgm:cxn modelId="{8148D619-F284-6943-A7B6-1D236A53C2D9}" type="presParOf" srcId="{FE248C14-94A7-9C48-9268-64F1BA95F1BA}" destId="{7B3AAC3E-B3A2-E04B-99C4-9AFB6160BAF5}" srcOrd="0" destOrd="0" presId="urn:microsoft.com/office/officeart/2005/8/layout/vList2"/>
    <dgm:cxn modelId="{F20DDC45-0429-9349-9F5A-BD8B1F008309}" type="presParOf" srcId="{FE248C14-94A7-9C48-9268-64F1BA95F1BA}" destId="{5348F354-F96A-CA4E-8906-54CB9F3DB608}" srcOrd="1" destOrd="0" presId="urn:microsoft.com/office/officeart/2005/8/layout/vList2"/>
    <dgm:cxn modelId="{7C399E65-80B7-4A4C-BE32-7B93DC26BA17}" type="presParOf" srcId="{FE248C14-94A7-9C48-9268-64F1BA95F1BA}" destId="{5B7AC0BC-B581-5F47-BC41-F6E1E68CD51C}" srcOrd="2" destOrd="0" presId="urn:microsoft.com/office/officeart/2005/8/layout/vList2"/>
    <dgm:cxn modelId="{D1D43221-A476-4A4F-87F5-3DEF4C5812A0}" type="presParOf" srcId="{FE248C14-94A7-9C48-9268-64F1BA95F1BA}" destId="{7AD99375-E4AF-3F4E-914A-DDB613C440A8}" srcOrd="3" destOrd="0" presId="urn:microsoft.com/office/officeart/2005/8/layout/vList2"/>
    <dgm:cxn modelId="{DED232BD-F742-074F-A712-DE45F52A2134}" type="presParOf" srcId="{FE248C14-94A7-9C48-9268-64F1BA95F1BA}" destId="{EB281C07-36A2-2246-B38D-3FF8FC865D7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38B6B5-06AF-4219-A66D-21FCCAE3BB42}" type="doc">
      <dgm:prSet loTypeId="urn:microsoft.com/office/officeart/2016/7/layout/BasicLinearProcessNumbered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B80FA27-1F12-4B70-BA6E-A28A1D7D747D}">
      <dgm:prSet custT="1"/>
      <dgm:spPr/>
      <dgm:t>
        <a:bodyPr/>
        <a:lstStyle/>
        <a:p>
          <a:r>
            <a:rPr lang="fr-FR" sz="2400" dirty="0"/>
            <a:t>Une idéologie portées par des mouvements sociaux et partis politiques : </a:t>
          </a:r>
          <a:endParaRPr lang="en-US" sz="2400" dirty="0"/>
        </a:p>
      </dgm:t>
    </dgm:pt>
    <dgm:pt modelId="{D5985C5B-1673-4A6F-9780-F281F17061AC}" type="parTrans" cxnId="{9A0DC2D8-06C5-4723-9923-212673CB61B7}">
      <dgm:prSet/>
      <dgm:spPr/>
      <dgm:t>
        <a:bodyPr/>
        <a:lstStyle/>
        <a:p>
          <a:endParaRPr lang="en-US"/>
        </a:p>
      </dgm:t>
    </dgm:pt>
    <dgm:pt modelId="{41CC2DA0-D9B7-446C-9BEB-1154EC4A40A3}" type="sibTrans" cxnId="{9A0DC2D8-06C5-4723-9923-212673CB61B7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E738EED6-A0D3-40F2-A1CF-D8D6A5947132}">
      <dgm:prSet custT="1"/>
      <dgm:spPr/>
      <dgm:t>
        <a:bodyPr/>
        <a:lstStyle/>
        <a:p>
          <a:r>
            <a:rPr lang="fr-FR" sz="1800" dirty="0"/>
            <a:t>Un horizon de progrès</a:t>
          </a:r>
          <a:endParaRPr lang="en-US" sz="1800" dirty="0"/>
        </a:p>
      </dgm:t>
    </dgm:pt>
    <dgm:pt modelId="{59C78A59-8C41-4182-9B73-4312AF388175}" type="parTrans" cxnId="{B425BE92-2420-4370-8DAA-F30B51583C4D}">
      <dgm:prSet/>
      <dgm:spPr/>
      <dgm:t>
        <a:bodyPr/>
        <a:lstStyle/>
        <a:p>
          <a:endParaRPr lang="en-US"/>
        </a:p>
      </dgm:t>
    </dgm:pt>
    <dgm:pt modelId="{37457ACE-126B-4B33-8E95-192CB216371C}" type="sibTrans" cxnId="{B425BE92-2420-4370-8DAA-F30B51583C4D}">
      <dgm:prSet/>
      <dgm:spPr/>
      <dgm:t>
        <a:bodyPr/>
        <a:lstStyle/>
        <a:p>
          <a:endParaRPr lang="en-US"/>
        </a:p>
      </dgm:t>
    </dgm:pt>
    <dgm:pt modelId="{EA61E523-DDC9-4C16-9112-6B375A5BF38E}">
      <dgm:prSet custT="1"/>
      <dgm:spPr/>
      <dgm:t>
        <a:bodyPr/>
        <a:lstStyle/>
        <a:p>
          <a:r>
            <a:rPr lang="fr-FR" sz="1800" dirty="0"/>
            <a:t>Un principe de solidarité</a:t>
          </a:r>
          <a:endParaRPr lang="en-US" sz="1800" dirty="0"/>
        </a:p>
      </dgm:t>
    </dgm:pt>
    <dgm:pt modelId="{BC142E1C-F8A1-461C-BE16-4189F76DB24C}" type="parTrans" cxnId="{BB04B2C6-B7B1-4895-B7C9-C109D3F0075A}">
      <dgm:prSet/>
      <dgm:spPr/>
      <dgm:t>
        <a:bodyPr/>
        <a:lstStyle/>
        <a:p>
          <a:endParaRPr lang="en-US"/>
        </a:p>
      </dgm:t>
    </dgm:pt>
    <dgm:pt modelId="{EA4C013D-457A-4AAD-AC6C-7C08C23E1BBD}" type="sibTrans" cxnId="{BB04B2C6-B7B1-4895-B7C9-C109D3F0075A}">
      <dgm:prSet/>
      <dgm:spPr/>
      <dgm:t>
        <a:bodyPr/>
        <a:lstStyle/>
        <a:p>
          <a:endParaRPr lang="en-US"/>
        </a:p>
      </dgm:t>
    </dgm:pt>
    <dgm:pt modelId="{1C208A8B-6C9D-4BF2-B6FE-21758A3109A6}">
      <dgm:prSet custT="1"/>
      <dgm:spPr/>
      <dgm:t>
        <a:bodyPr/>
        <a:lstStyle/>
        <a:p>
          <a:r>
            <a:rPr lang="fr-FR" sz="1800" dirty="0"/>
            <a:t>Un idéal d’émancipation</a:t>
          </a:r>
          <a:endParaRPr lang="en-US" sz="1800" dirty="0"/>
        </a:p>
      </dgm:t>
    </dgm:pt>
    <dgm:pt modelId="{57C3FF4B-B65D-478A-99F1-DE17557915A3}" type="parTrans" cxnId="{7B886C5C-0A56-4454-908B-605082A26791}">
      <dgm:prSet/>
      <dgm:spPr/>
      <dgm:t>
        <a:bodyPr/>
        <a:lstStyle/>
        <a:p>
          <a:endParaRPr lang="en-US"/>
        </a:p>
      </dgm:t>
    </dgm:pt>
    <dgm:pt modelId="{89270E7E-65C4-4241-B611-148E970F01C2}" type="sibTrans" cxnId="{7B886C5C-0A56-4454-908B-605082A26791}">
      <dgm:prSet/>
      <dgm:spPr/>
      <dgm:t>
        <a:bodyPr/>
        <a:lstStyle/>
        <a:p>
          <a:endParaRPr lang="en-US"/>
        </a:p>
      </dgm:t>
    </dgm:pt>
    <dgm:pt modelId="{7D10ED7D-6260-4450-BBF1-563717F0E36E}">
      <dgm:prSet custT="1"/>
      <dgm:spPr/>
      <dgm:t>
        <a:bodyPr/>
        <a:lstStyle/>
        <a:p>
          <a:r>
            <a:rPr lang="fr-FR" sz="2400" dirty="0"/>
            <a:t>Une pratique politique : négociation et coopération conflictuelle</a:t>
          </a:r>
          <a:endParaRPr lang="en-US" sz="2400" dirty="0"/>
        </a:p>
      </dgm:t>
    </dgm:pt>
    <dgm:pt modelId="{C2B7868F-A4ED-4D6C-8AB6-B2B294730B7B}" type="parTrans" cxnId="{5D8C6D9F-B069-446F-8F87-88F5EE1F697D}">
      <dgm:prSet/>
      <dgm:spPr/>
      <dgm:t>
        <a:bodyPr/>
        <a:lstStyle/>
        <a:p>
          <a:endParaRPr lang="en-US"/>
        </a:p>
      </dgm:t>
    </dgm:pt>
    <dgm:pt modelId="{2B9AB99F-DA13-44C0-A00E-7172092FBFC6}" type="sibTrans" cxnId="{5D8C6D9F-B069-446F-8F87-88F5EE1F697D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32BB0DFF-E67F-4AC6-8C6B-4D081B771A52}">
      <dgm:prSet custT="1"/>
      <dgm:spPr/>
      <dgm:t>
        <a:bodyPr/>
        <a:lstStyle/>
        <a:p>
          <a:r>
            <a:rPr lang="fr-FR" sz="2400" dirty="0"/>
            <a:t>Un modèle d’organisation politique et de régulation institutionnelle des rapports sociaux dans une économie de marché</a:t>
          </a:r>
          <a:endParaRPr lang="en-US" sz="2400" dirty="0"/>
        </a:p>
      </dgm:t>
    </dgm:pt>
    <dgm:pt modelId="{14D0763F-C608-425A-9F1E-760A0732F875}" type="parTrans" cxnId="{FFE62422-5226-45E5-ABCD-B2FC38FE50C2}">
      <dgm:prSet/>
      <dgm:spPr/>
      <dgm:t>
        <a:bodyPr/>
        <a:lstStyle/>
        <a:p>
          <a:endParaRPr lang="en-US"/>
        </a:p>
      </dgm:t>
    </dgm:pt>
    <dgm:pt modelId="{FE660D31-2790-43FF-9AAF-F93569D4AE70}" type="sibTrans" cxnId="{FFE62422-5226-45E5-ABCD-B2FC38FE50C2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34EAAB3C-737F-3D4E-B8DA-2AF691353C34}" type="pres">
      <dgm:prSet presAssocID="{9438B6B5-06AF-4219-A66D-21FCCAE3BB42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4BBB145-DAE2-4447-8AC6-536B1C218130}" type="pres">
      <dgm:prSet presAssocID="{8B80FA27-1F12-4B70-BA6E-A28A1D7D747D}" presName="compositeNode" presStyleCnt="0">
        <dgm:presLayoutVars>
          <dgm:bulletEnabled val="1"/>
        </dgm:presLayoutVars>
      </dgm:prSet>
      <dgm:spPr/>
    </dgm:pt>
    <dgm:pt modelId="{EB90BA42-8C58-7F48-B775-56E47BF1E2BE}" type="pres">
      <dgm:prSet presAssocID="{8B80FA27-1F12-4B70-BA6E-A28A1D7D747D}" presName="bgRect" presStyleLbl="bgAccFollowNode1" presStyleIdx="0" presStyleCnt="3"/>
      <dgm:spPr/>
      <dgm:t>
        <a:bodyPr/>
        <a:lstStyle/>
        <a:p>
          <a:endParaRPr lang="fr-FR"/>
        </a:p>
      </dgm:t>
    </dgm:pt>
    <dgm:pt modelId="{261724AA-E25B-A24D-8121-9892FCAB2E65}" type="pres">
      <dgm:prSet presAssocID="{41CC2DA0-D9B7-446C-9BEB-1154EC4A40A3}" presName="sibTransNodeCircle" presStyleLbl="alignNode1" presStyleIdx="0" presStyleCnt="6">
        <dgm:presLayoutVars>
          <dgm:chMax val="0"/>
          <dgm:bulletEnabled/>
        </dgm:presLayoutVars>
      </dgm:prSet>
      <dgm:spPr/>
      <dgm:t>
        <a:bodyPr/>
        <a:lstStyle/>
        <a:p>
          <a:endParaRPr lang="fr-FR"/>
        </a:p>
      </dgm:t>
    </dgm:pt>
    <dgm:pt modelId="{FFA9ABB8-617E-7C4C-9FEA-62BA9FFE55B0}" type="pres">
      <dgm:prSet presAssocID="{8B80FA27-1F12-4B70-BA6E-A28A1D7D747D}" presName="bottomLine" presStyleLbl="alignNode1" presStyleIdx="1" presStyleCnt="6">
        <dgm:presLayoutVars/>
      </dgm:prSet>
      <dgm:spPr/>
    </dgm:pt>
    <dgm:pt modelId="{8ABA2412-AFB2-264D-9B76-17287D973611}" type="pres">
      <dgm:prSet presAssocID="{8B80FA27-1F12-4B70-BA6E-A28A1D7D747D}" presName="nodeText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1A8620-FB3C-F64B-B8C4-5E80420EDDFA}" type="pres">
      <dgm:prSet presAssocID="{41CC2DA0-D9B7-446C-9BEB-1154EC4A40A3}" presName="sibTrans" presStyleCnt="0"/>
      <dgm:spPr/>
    </dgm:pt>
    <dgm:pt modelId="{5CC13CC0-EB55-704E-AF37-053D9628ED9C}" type="pres">
      <dgm:prSet presAssocID="{7D10ED7D-6260-4450-BBF1-563717F0E36E}" presName="compositeNode" presStyleCnt="0">
        <dgm:presLayoutVars>
          <dgm:bulletEnabled val="1"/>
        </dgm:presLayoutVars>
      </dgm:prSet>
      <dgm:spPr/>
    </dgm:pt>
    <dgm:pt modelId="{F25F2663-0C4E-8949-B5F0-8B254999FBFD}" type="pres">
      <dgm:prSet presAssocID="{7D10ED7D-6260-4450-BBF1-563717F0E36E}" presName="bgRect" presStyleLbl="bgAccFollowNode1" presStyleIdx="1" presStyleCnt="3"/>
      <dgm:spPr/>
      <dgm:t>
        <a:bodyPr/>
        <a:lstStyle/>
        <a:p>
          <a:endParaRPr lang="fr-FR"/>
        </a:p>
      </dgm:t>
    </dgm:pt>
    <dgm:pt modelId="{CF869A3E-A6AA-E34E-84EB-B33753B45EC5}" type="pres">
      <dgm:prSet presAssocID="{2B9AB99F-DA13-44C0-A00E-7172092FBFC6}" presName="sibTransNodeCircle" presStyleLbl="alignNode1" presStyleIdx="2" presStyleCnt="6">
        <dgm:presLayoutVars>
          <dgm:chMax val="0"/>
          <dgm:bulletEnabled/>
        </dgm:presLayoutVars>
      </dgm:prSet>
      <dgm:spPr/>
      <dgm:t>
        <a:bodyPr/>
        <a:lstStyle/>
        <a:p>
          <a:endParaRPr lang="fr-FR"/>
        </a:p>
      </dgm:t>
    </dgm:pt>
    <dgm:pt modelId="{B9B4AE30-BB68-5B47-9C57-4515DA55A400}" type="pres">
      <dgm:prSet presAssocID="{7D10ED7D-6260-4450-BBF1-563717F0E36E}" presName="bottomLine" presStyleLbl="alignNode1" presStyleIdx="3" presStyleCnt="6">
        <dgm:presLayoutVars/>
      </dgm:prSet>
      <dgm:spPr/>
    </dgm:pt>
    <dgm:pt modelId="{B86C4DC6-49DB-BE4E-AC92-C81CAE34BA3E}" type="pres">
      <dgm:prSet presAssocID="{7D10ED7D-6260-4450-BBF1-563717F0E36E}" presName="nodeText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CB9616-0372-5240-8508-E6B7DB675226}" type="pres">
      <dgm:prSet presAssocID="{2B9AB99F-DA13-44C0-A00E-7172092FBFC6}" presName="sibTrans" presStyleCnt="0"/>
      <dgm:spPr/>
    </dgm:pt>
    <dgm:pt modelId="{523A9486-30EE-704C-9F4D-3B6E89BF2A5E}" type="pres">
      <dgm:prSet presAssocID="{32BB0DFF-E67F-4AC6-8C6B-4D081B771A52}" presName="compositeNode" presStyleCnt="0">
        <dgm:presLayoutVars>
          <dgm:bulletEnabled val="1"/>
        </dgm:presLayoutVars>
      </dgm:prSet>
      <dgm:spPr/>
    </dgm:pt>
    <dgm:pt modelId="{DC732AE9-D919-454B-A524-F1E5E11BC38A}" type="pres">
      <dgm:prSet presAssocID="{32BB0DFF-E67F-4AC6-8C6B-4D081B771A52}" presName="bgRect" presStyleLbl="bgAccFollowNode1" presStyleIdx="2" presStyleCnt="3" custScaleX="132458"/>
      <dgm:spPr/>
      <dgm:t>
        <a:bodyPr/>
        <a:lstStyle/>
        <a:p>
          <a:endParaRPr lang="fr-FR"/>
        </a:p>
      </dgm:t>
    </dgm:pt>
    <dgm:pt modelId="{1135B99F-48A1-664F-B27C-9121DB98AD9D}" type="pres">
      <dgm:prSet presAssocID="{FE660D31-2790-43FF-9AAF-F93569D4AE70}" presName="sibTransNodeCircle" presStyleLbl="alignNode1" presStyleIdx="4" presStyleCnt="6">
        <dgm:presLayoutVars>
          <dgm:chMax val="0"/>
          <dgm:bulletEnabled/>
        </dgm:presLayoutVars>
      </dgm:prSet>
      <dgm:spPr/>
      <dgm:t>
        <a:bodyPr/>
        <a:lstStyle/>
        <a:p>
          <a:endParaRPr lang="fr-FR"/>
        </a:p>
      </dgm:t>
    </dgm:pt>
    <dgm:pt modelId="{6861361A-C8B8-D845-AD02-52C70144BD93}" type="pres">
      <dgm:prSet presAssocID="{32BB0DFF-E67F-4AC6-8C6B-4D081B771A52}" presName="bottomLine" presStyleLbl="alignNode1" presStyleIdx="5" presStyleCnt="6">
        <dgm:presLayoutVars/>
      </dgm:prSet>
      <dgm:spPr/>
    </dgm:pt>
    <dgm:pt modelId="{4644FF82-736D-BE45-96BE-9BA38CCA0D10}" type="pres">
      <dgm:prSet presAssocID="{32BB0DFF-E67F-4AC6-8C6B-4D081B771A52}" presName="nodeText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FE62422-5226-45E5-ABCD-B2FC38FE50C2}" srcId="{9438B6B5-06AF-4219-A66D-21FCCAE3BB42}" destId="{32BB0DFF-E67F-4AC6-8C6B-4D081B771A52}" srcOrd="2" destOrd="0" parTransId="{14D0763F-C608-425A-9F1E-760A0732F875}" sibTransId="{FE660D31-2790-43FF-9AAF-F93569D4AE70}"/>
    <dgm:cxn modelId="{31A13778-D772-F544-B034-F266DD8C724D}" type="presOf" srcId="{9438B6B5-06AF-4219-A66D-21FCCAE3BB42}" destId="{34EAAB3C-737F-3D4E-B8DA-2AF691353C34}" srcOrd="0" destOrd="0" presId="urn:microsoft.com/office/officeart/2016/7/layout/BasicLinearProcessNumbered"/>
    <dgm:cxn modelId="{9B927E0C-F3F3-784E-B3A7-FC5DE76DD057}" type="presOf" srcId="{E738EED6-A0D3-40F2-A1CF-D8D6A5947132}" destId="{8ABA2412-AFB2-264D-9B76-17287D973611}" srcOrd="0" destOrd="1" presId="urn:microsoft.com/office/officeart/2016/7/layout/BasicLinearProcessNumbered"/>
    <dgm:cxn modelId="{680F1C96-2AC8-7145-9AFA-1E708913C99C}" type="presOf" srcId="{41CC2DA0-D9B7-446C-9BEB-1154EC4A40A3}" destId="{261724AA-E25B-A24D-8121-9892FCAB2E65}" srcOrd="0" destOrd="0" presId="urn:microsoft.com/office/officeart/2016/7/layout/BasicLinearProcessNumbered"/>
    <dgm:cxn modelId="{D07528D5-9080-BC43-B773-15B33F5F3831}" type="presOf" srcId="{8B80FA27-1F12-4B70-BA6E-A28A1D7D747D}" destId="{EB90BA42-8C58-7F48-B775-56E47BF1E2BE}" srcOrd="0" destOrd="0" presId="urn:microsoft.com/office/officeart/2016/7/layout/BasicLinearProcessNumbered"/>
    <dgm:cxn modelId="{EB5E1A3F-E8D1-FC43-A01D-9A18CFBEB2B8}" type="presOf" srcId="{7D10ED7D-6260-4450-BBF1-563717F0E36E}" destId="{F25F2663-0C4E-8949-B5F0-8B254999FBFD}" srcOrd="0" destOrd="0" presId="urn:microsoft.com/office/officeart/2016/7/layout/BasicLinearProcessNumbered"/>
    <dgm:cxn modelId="{5D8C6D9F-B069-446F-8F87-88F5EE1F697D}" srcId="{9438B6B5-06AF-4219-A66D-21FCCAE3BB42}" destId="{7D10ED7D-6260-4450-BBF1-563717F0E36E}" srcOrd="1" destOrd="0" parTransId="{C2B7868F-A4ED-4D6C-8AB6-B2B294730B7B}" sibTransId="{2B9AB99F-DA13-44C0-A00E-7172092FBFC6}"/>
    <dgm:cxn modelId="{1FD7A44C-43F7-DE43-9A42-9E8B062F5C31}" type="presOf" srcId="{1C208A8B-6C9D-4BF2-B6FE-21758A3109A6}" destId="{8ABA2412-AFB2-264D-9B76-17287D973611}" srcOrd="0" destOrd="3" presId="urn:microsoft.com/office/officeart/2016/7/layout/BasicLinearProcessNumbered"/>
    <dgm:cxn modelId="{6964A9C2-2A34-B24B-B9C4-8DE1C1147AEE}" type="presOf" srcId="{32BB0DFF-E67F-4AC6-8C6B-4D081B771A52}" destId="{DC732AE9-D919-454B-A524-F1E5E11BC38A}" srcOrd="0" destOrd="0" presId="urn:microsoft.com/office/officeart/2016/7/layout/BasicLinearProcessNumbered"/>
    <dgm:cxn modelId="{B425BE92-2420-4370-8DAA-F30B51583C4D}" srcId="{8B80FA27-1F12-4B70-BA6E-A28A1D7D747D}" destId="{E738EED6-A0D3-40F2-A1CF-D8D6A5947132}" srcOrd="0" destOrd="0" parTransId="{59C78A59-8C41-4182-9B73-4312AF388175}" sibTransId="{37457ACE-126B-4B33-8E95-192CB216371C}"/>
    <dgm:cxn modelId="{9A0DC2D8-06C5-4723-9923-212673CB61B7}" srcId="{9438B6B5-06AF-4219-A66D-21FCCAE3BB42}" destId="{8B80FA27-1F12-4B70-BA6E-A28A1D7D747D}" srcOrd="0" destOrd="0" parTransId="{D5985C5B-1673-4A6F-9780-F281F17061AC}" sibTransId="{41CC2DA0-D9B7-446C-9BEB-1154EC4A40A3}"/>
    <dgm:cxn modelId="{164E2B6B-5554-3E4B-8F3F-C4CF83F08E64}" type="presOf" srcId="{8B80FA27-1F12-4B70-BA6E-A28A1D7D747D}" destId="{8ABA2412-AFB2-264D-9B76-17287D973611}" srcOrd="1" destOrd="0" presId="urn:microsoft.com/office/officeart/2016/7/layout/BasicLinearProcessNumbered"/>
    <dgm:cxn modelId="{990AE09C-ABF4-EE46-908D-DAD2FF6CBC87}" type="presOf" srcId="{32BB0DFF-E67F-4AC6-8C6B-4D081B771A52}" destId="{4644FF82-736D-BE45-96BE-9BA38CCA0D10}" srcOrd="1" destOrd="0" presId="urn:microsoft.com/office/officeart/2016/7/layout/BasicLinearProcessNumbered"/>
    <dgm:cxn modelId="{AB0996F5-F1B1-3D42-BC21-7862C5E4223E}" type="presOf" srcId="{FE660D31-2790-43FF-9AAF-F93569D4AE70}" destId="{1135B99F-48A1-664F-B27C-9121DB98AD9D}" srcOrd="0" destOrd="0" presId="urn:microsoft.com/office/officeart/2016/7/layout/BasicLinearProcessNumbered"/>
    <dgm:cxn modelId="{C97FA500-F0E6-C74C-BA47-1A69CF80B98D}" type="presOf" srcId="{2B9AB99F-DA13-44C0-A00E-7172092FBFC6}" destId="{CF869A3E-A6AA-E34E-84EB-B33753B45EC5}" srcOrd="0" destOrd="0" presId="urn:microsoft.com/office/officeart/2016/7/layout/BasicLinearProcessNumbered"/>
    <dgm:cxn modelId="{DC571AD4-4B44-3E48-AE02-F3C2ACB5D181}" type="presOf" srcId="{7D10ED7D-6260-4450-BBF1-563717F0E36E}" destId="{B86C4DC6-49DB-BE4E-AC92-C81CAE34BA3E}" srcOrd="1" destOrd="0" presId="urn:microsoft.com/office/officeart/2016/7/layout/BasicLinearProcessNumbered"/>
    <dgm:cxn modelId="{7B886C5C-0A56-4454-908B-605082A26791}" srcId="{8B80FA27-1F12-4B70-BA6E-A28A1D7D747D}" destId="{1C208A8B-6C9D-4BF2-B6FE-21758A3109A6}" srcOrd="2" destOrd="0" parTransId="{57C3FF4B-B65D-478A-99F1-DE17557915A3}" sibTransId="{89270E7E-65C4-4241-B611-148E970F01C2}"/>
    <dgm:cxn modelId="{BB04B2C6-B7B1-4895-B7C9-C109D3F0075A}" srcId="{8B80FA27-1F12-4B70-BA6E-A28A1D7D747D}" destId="{EA61E523-DDC9-4C16-9112-6B375A5BF38E}" srcOrd="1" destOrd="0" parTransId="{BC142E1C-F8A1-461C-BE16-4189F76DB24C}" sibTransId="{EA4C013D-457A-4AAD-AC6C-7C08C23E1BBD}"/>
    <dgm:cxn modelId="{D7062A3A-34E6-CB47-82F8-F118A4FE13B6}" type="presOf" srcId="{EA61E523-DDC9-4C16-9112-6B375A5BF38E}" destId="{8ABA2412-AFB2-264D-9B76-17287D973611}" srcOrd="0" destOrd="2" presId="urn:microsoft.com/office/officeart/2016/7/layout/BasicLinearProcessNumbered"/>
    <dgm:cxn modelId="{08C77411-17D7-5A4C-B9A8-2DE8C2D20F61}" type="presParOf" srcId="{34EAAB3C-737F-3D4E-B8DA-2AF691353C34}" destId="{64BBB145-DAE2-4447-8AC6-536B1C218130}" srcOrd="0" destOrd="0" presId="urn:microsoft.com/office/officeart/2016/7/layout/BasicLinearProcessNumbered"/>
    <dgm:cxn modelId="{12B3ACD7-C54C-CF41-AF9F-4704374BAEF9}" type="presParOf" srcId="{64BBB145-DAE2-4447-8AC6-536B1C218130}" destId="{EB90BA42-8C58-7F48-B775-56E47BF1E2BE}" srcOrd="0" destOrd="0" presId="urn:microsoft.com/office/officeart/2016/7/layout/BasicLinearProcessNumbered"/>
    <dgm:cxn modelId="{E68DDC16-0DE6-1F4E-83E3-63BB81664144}" type="presParOf" srcId="{64BBB145-DAE2-4447-8AC6-536B1C218130}" destId="{261724AA-E25B-A24D-8121-9892FCAB2E65}" srcOrd="1" destOrd="0" presId="urn:microsoft.com/office/officeart/2016/7/layout/BasicLinearProcessNumbered"/>
    <dgm:cxn modelId="{251B7443-1BBD-664D-8A6C-957A43FF98D9}" type="presParOf" srcId="{64BBB145-DAE2-4447-8AC6-536B1C218130}" destId="{FFA9ABB8-617E-7C4C-9FEA-62BA9FFE55B0}" srcOrd="2" destOrd="0" presId="urn:microsoft.com/office/officeart/2016/7/layout/BasicLinearProcessNumbered"/>
    <dgm:cxn modelId="{794838B5-7361-6E4F-9EDD-B29EE6D31938}" type="presParOf" srcId="{64BBB145-DAE2-4447-8AC6-536B1C218130}" destId="{8ABA2412-AFB2-264D-9B76-17287D973611}" srcOrd="3" destOrd="0" presId="urn:microsoft.com/office/officeart/2016/7/layout/BasicLinearProcessNumbered"/>
    <dgm:cxn modelId="{BBA1D563-61D8-874E-A11F-D4C139180EB6}" type="presParOf" srcId="{34EAAB3C-737F-3D4E-B8DA-2AF691353C34}" destId="{9D1A8620-FB3C-F64B-B8C4-5E80420EDDFA}" srcOrd="1" destOrd="0" presId="urn:microsoft.com/office/officeart/2016/7/layout/BasicLinearProcessNumbered"/>
    <dgm:cxn modelId="{09AF37D3-05F6-6540-8E89-B466DD18E033}" type="presParOf" srcId="{34EAAB3C-737F-3D4E-B8DA-2AF691353C34}" destId="{5CC13CC0-EB55-704E-AF37-053D9628ED9C}" srcOrd="2" destOrd="0" presId="urn:microsoft.com/office/officeart/2016/7/layout/BasicLinearProcessNumbered"/>
    <dgm:cxn modelId="{139022DA-980B-1047-A857-3B0A4049D791}" type="presParOf" srcId="{5CC13CC0-EB55-704E-AF37-053D9628ED9C}" destId="{F25F2663-0C4E-8949-B5F0-8B254999FBFD}" srcOrd="0" destOrd="0" presId="urn:microsoft.com/office/officeart/2016/7/layout/BasicLinearProcessNumbered"/>
    <dgm:cxn modelId="{0F5E536C-44A2-DC48-B6F9-2243BCE1896D}" type="presParOf" srcId="{5CC13CC0-EB55-704E-AF37-053D9628ED9C}" destId="{CF869A3E-A6AA-E34E-84EB-B33753B45EC5}" srcOrd="1" destOrd="0" presId="urn:microsoft.com/office/officeart/2016/7/layout/BasicLinearProcessNumbered"/>
    <dgm:cxn modelId="{57E27029-06AE-7241-BB75-CF4C9B3CA13A}" type="presParOf" srcId="{5CC13CC0-EB55-704E-AF37-053D9628ED9C}" destId="{B9B4AE30-BB68-5B47-9C57-4515DA55A400}" srcOrd="2" destOrd="0" presId="urn:microsoft.com/office/officeart/2016/7/layout/BasicLinearProcessNumbered"/>
    <dgm:cxn modelId="{DC8C1E47-006E-BF4B-8ADA-D2FBB5003BD0}" type="presParOf" srcId="{5CC13CC0-EB55-704E-AF37-053D9628ED9C}" destId="{B86C4DC6-49DB-BE4E-AC92-C81CAE34BA3E}" srcOrd="3" destOrd="0" presId="urn:microsoft.com/office/officeart/2016/7/layout/BasicLinearProcessNumbered"/>
    <dgm:cxn modelId="{BE947464-A84E-F049-B90E-D3F7E45E4EE0}" type="presParOf" srcId="{34EAAB3C-737F-3D4E-B8DA-2AF691353C34}" destId="{D3CB9616-0372-5240-8508-E6B7DB675226}" srcOrd="3" destOrd="0" presId="urn:microsoft.com/office/officeart/2016/7/layout/BasicLinearProcessNumbered"/>
    <dgm:cxn modelId="{DD2B4F8A-5E95-CD4F-A052-B13FCA85F5FE}" type="presParOf" srcId="{34EAAB3C-737F-3D4E-B8DA-2AF691353C34}" destId="{523A9486-30EE-704C-9F4D-3B6E89BF2A5E}" srcOrd="4" destOrd="0" presId="urn:microsoft.com/office/officeart/2016/7/layout/BasicLinearProcessNumbered"/>
    <dgm:cxn modelId="{5429D231-57AA-3E40-AEC7-C622E305CC51}" type="presParOf" srcId="{523A9486-30EE-704C-9F4D-3B6E89BF2A5E}" destId="{DC732AE9-D919-454B-A524-F1E5E11BC38A}" srcOrd="0" destOrd="0" presId="urn:microsoft.com/office/officeart/2016/7/layout/BasicLinearProcessNumbered"/>
    <dgm:cxn modelId="{9AAB9AD0-A2C4-9E47-98F7-264E1F869431}" type="presParOf" srcId="{523A9486-30EE-704C-9F4D-3B6E89BF2A5E}" destId="{1135B99F-48A1-664F-B27C-9121DB98AD9D}" srcOrd="1" destOrd="0" presId="urn:microsoft.com/office/officeart/2016/7/layout/BasicLinearProcessNumbered"/>
    <dgm:cxn modelId="{7CE0286D-8E31-F842-9D25-904D4413D76E}" type="presParOf" srcId="{523A9486-30EE-704C-9F4D-3B6E89BF2A5E}" destId="{6861361A-C8B8-D845-AD02-52C70144BD93}" srcOrd="2" destOrd="0" presId="urn:microsoft.com/office/officeart/2016/7/layout/BasicLinearProcessNumbered"/>
    <dgm:cxn modelId="{97FEE55B-B2EB-E44F-9177-9CF88EB48146}" type="presParOf" srcId="{523A9486-30EE-704C-9F4D-3B6E89BF2A5E}" destId="{4644FF82-736D-BE45-96BE-9BA38CCA0D10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A7F661-8E02-411E-8FB3-5B6C786D9FD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2AEBFA6-0544-4289-8E8A-E2AC62BF36E6}">
      <dgm:prSet/>
      <dgm:spPr/>
      <dgm:t>
        <a:bodyPr/>
        <a:lstStyle/>
        <a:p>
          <a:r>
            <a:rPr lang="fr-BE"/>
            <a:t>Economico-financière</a:t>
          </a:r>
          <a:endParaRPr lang="en-US"/>
        </a:p>
      </dgm:t>
    </dgm:pt>
    <dgm:pt modelId="{1914AEA4-1B28-4B4C-9F1A-06D214CEF8B8}" type="parTrans" cxnId="{0D554AE9-0513-473F-B400-EDFF908E0D71}">
      <dgm:prSet/>
      <dgm:spPr/>
      <dgm:t>
        <a:bodyPr/>
        <a:lstStyle/>
        <a:p>
          <a:endParaRPr lang="en-US"/>
        </a:p>
      </dgm:t>
    </dgm:pt>
    <dgm:pt modelId="{0BE7CFFE-86AD-44C3-97E0-44F805FEE611}" type="sibTrans" cxnId="{0D554AE9-0513-473F-B400-EDFF908E0D71}">
      <dgm:prSet/>
      <dgm:spPr/>
      <dgm:t>
        <a:bodyPr/>
        <a:lstStyle/>
        <a:p>
          <a:endParaRPr lang="en-US"/>
        </a:p>
      </dgm:t>
    </dgm:pt>
    <dgm:pt modelId="{D14B1ED8-0754-4F7C-86FF-59AFEEFED0ED}">
      <dgm:prSet/>
      <dgm:spPr/>
      <dgm:t>
        <a:bodyPr/>
        <a:lstStyle/>
        <a:p>
          <a:r>
            <a:rPr lang="fr-BE"/>
            <a:t>Sociologico-normative</a:t>
          </a:r>
          <a:endParaRPr lang="en-US"/>
        </a:p>
      </dgm:t>
    </dgm:pt>
    <dgm:pt modelId="{417DEDCA-28AC-4C70-BF85-BF8DC660318F}" type="parTrans" cxnId="{CC8DEF0F-C49D-4804-814D-E90B078C7EA8}">
      <dgm:prSet/>
      <dgm:spPr/>
      <dgm:t>
        <a:bodyPr/>
        <a:lstStyle/>
        <a:p>
          <a:endParaRPr lang="en-US"/>
        </a:p>
      </dgm:t>
    </dgm:pt>
    <dgm:pt modelId="{D4D02EDC-6347-4373-BB8A-DF5BEB06C4C7}" type="sibTrans" cxnId="{CC8DEF0F-C49D-4804-814D-E90B078C7EA8}">
      <dgm:prSet/>
      <dgm:spPr/>
      <dgm:t>
        <a:bodyPr/>
        <a:lstStyle/>
        <a:p>
          <a:endParaRPr lang="en-US"/>
        </a:p>
      </dgm:t>
    </dgm:pt>
    <dgm:pt modelId="{9CF7512B-3B1C-4E6F-8C9C-4DB5075115B6}">
      <dgm:prSet/>
      <dgm:spPr/>
      <dgm:t>
        <a:bodyPr/>
        <a:lstStyle/>
        <a:p>
          <a:r>
            <a:rPr lang="fr-FR" b="1"/>
            <a:t>Les effets pervers des politiques « passives »</a:t>
          </a:r>
          <a:endParaRPr lang="en-US"/>
        </a:p>
      </dgm:t>
    </dgm:pt>
    <dgm:pt modelId="{4ABD7CA7-5029-4AA7-A7C5-7F9AB302D669}" type="parTrans" cxnId="{95967786-2524-46AB-AB92-0F1B9F9087B9}">
      <dgm:prSet/>
      <dgm:spPr/>
      <dgm:t>
        <a:bodyPr/>
        <a:lstStyle/>
        <a:p>
          <a:endParaRPr lang="en-US"/>
        </a:p>
      </dgm:t>
    </dgm:pt>
    <dgm:pt modelId="{E51B0DD3-5035-4983-B662-E54D10FF5926}" type="sibTrans" cxnId="{95967786-2524-46AB-AB92-0F1B9F9087B9}">
      <dgm:prSet/>
      <dgm:spPr/>
      <dgm:t>
        <a:bodyPr/>
        <a:lstStyle/>
        <a:p>
          <a:endParaRPr lang="en-US"/>
        </a:p>
      </dgm:t>
    </dgm:pt>
    <dgm:pt modelId="{DABCEAAE-6E53-4818-845E-7879B738255C}">
      <dgm:prSet/>
      <dgm:spPr/>
      <dgm:t>
        <a:bodyPr/>
        <a:lstStyle/>
        <a:p>
          <a:r>
            <a:rPr lang="fr-FR" b="1"/>
            <a:t>Les transformations structurelles et culturelles</a:t>
          </a:r>
          <a:endParaRPr lang="en-US"/>
        </a:p>
      </dgm:t>
    </dgm:pt>
    <dgm:pt modelId="{A85EADA0-B41F-4CE3-854C-AF2BEBA98B80}" type="parTrans" cxnId="{C49C9343-BB04-4657-87D5-AF1FA9B78E2D}">
      <dgm:prSet/>
      <dgm:spPr/>
      <dgm:t>
        <a:bodyPr/>
        <a:lstStyle/>
        <a:p>
          <a:endParaRPr lang="en-US"/>
        </a:p>
      </dgm:t>
    </dgm:pt>
    <dgm:pt modelId="{C3290621-0976-4BB7-95B8-B2B97A853A98}" type="sibTrans" cxnId="{C49C9343-BB04-4657-87D5-AF1FA9B78E2D}">
      <dgm:prSet/>
      <dgm:spPr/>
      <dgm:t>
        <a:bodyPr/>
        <a:lstStyle/>
        <a:p>
          <a:endParaRPr lang="en-US"/>
        </a:p>
      </dgm:t>
    </dgm:pt>
    <dgm:pt modelId="{61B017C3-67CD-403D-82F6-709277A5D691}">
      <dgm:prSet/>
      <dgm:spPr/>
      <dgm:t>
        <a:bodyPr/>
        <a:lstStyle/>
        <a:p>
          <a:r>
            <a:rPr lang="fr-FR" b="1"/>
            <a:t>L</a:t>
          </a:r>
          <a:r>
            <a:rPr lang="ja-JP" b="1"/>
            <a:t>’</a:t>
          </a:r>
          <a:r>
            <a:rPr lang="fr-FR" b="1"/>
            <a:t>individualisation des trajectoires</a:t>
          </a:r>
          <a:endParaRPr lang="en-US"/>
        </a:p>
      </dgm:t>
    </dgm:pt>
    <dgm:pt modelId="{AEF98D23-44F0-4DBA-8502-49D3A85B70AF}" type="parTrans" cxnId="{ADF3D7D8-95D4-4035-9722-E19EC1727A5A}">
      <dgm:prSet/>
      <dgm:spPr/>
      <dgm:t>
        <a:bodyPr/>
        <a:lstStyle/>
        <a:p>
          <a:endParaRPr lang="en-US"/>
        </a:p>
      </dgm:t>
    </dgm:pt>
    <dgm:pt modelId="{FBBEAB03-E56B-4A89-86D4-ED2BE81FC533}" type="sibTrans" cxnId="{ADF3D7D8-95D4-4035-9722-E19EC1727A5A}">
      <dgm:prSet/>
      <dgm:spPr/>
      <dgm:t>
        <a:bodyPr/>
        <a:lstStyle/>
        <a:p>
          <a:endParaRPr lang="en-US"/>
        </a:p>
      </dgm:t>
    </dgm:pt>
    <dgm:pt modelId="{5762CEA1-260C-4E29-936E-FD0F15077717}">
      <dgm:prSet/>
      <dgm:spPr/>
      <dgm:t>
        <a:bodyPr/>
        <a:lstStyle/>
        <a:p>
          <a:r>
            <a:rPr lang="fr-FR" b="1"/>
            <a:t>Les nouveaux « facteurs de risque »</a:t>
          </a:r>
          <a:endParaRPr lang="en-US"/>
        </a:p>
      </dgm:t>
    </dgm:pt>
    <dgm:pt modelId="{3EC85FB4-5965-4F27-B3B8-32CD2BCC3649}" type="parTrans" cxnId="{51B53DAD-2B20-435D-93A3-3EC63AA98BBA}">
      <dgm:prSet/>
      <dgm:spPr/>
      <dgm:t>
        <a:bodyPr/>
        <a:lstStyle/>
        <a:p>
          <a:endParaRPr lang="en-US"/>
        </a:p>
      </dgm:t>
    </dgm:pt>
    <dgm:pt modelId="{4A82C4DB-5A66-438D-81C5-0D9C860ADF0C}" type="sibTrans" cxnId="{51B53DAD-2B20-435D-93A3-3EC63AA98BBA}">
      <dgm:prSet/>
      <dgm:spPr/>
      <dgm:t>
        <a:bodyPr/>
        <a:lstStyle/>
        <a:p>
          <a:endParaRPr lang="en-US"/>
        </a:p>
      </dgm:t>
    </dgm:pt>
    <dgm:pt modelId="{E3113682-DDE1-2848-8763-0186BA4102F0}" type="pres">
      <dgm:prSet presAssocID="{DBA7F661-8E02-411E-8FB3-5B6C786D9F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5C47269-D95C-344A-800C-372DB0C88FE5}" type="pres">
      <dgm:prSet presAssocID="{42AEBFA6-0544-4289-8E8A-E2AC62BF36E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4C8A37-7C8F-FA47-9C04-90B791DF82C1}" type="pres">
      <dgm:prSet presAssocID="{0BE7CFFE-86AD-44C3-97E0-44F805FEE611}" presName="spacer" presStyleCnt="0"/>
      <dgm:spPr/>
    </dgm:pt>
    <dgm:pt modelId="{27AB3819-5C48-9B48-AE94-D637C71F2978}" type="pres">
      <dgm:prSet presAssocID="{D14B1ED8-0754-4F7C-86FF-59AFEEFED0E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FABBCE-10A0-2D49-8F0F-2E0F09B24186}" type="pres">
      <dgm:prSet presAssocID="{D14B1ED8-0754-4F7C-86FF-59AFEEFED0E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5967786-2524-46AB-AB92-0F1B9F9087B9}" srcId="{D14B1ED8-0754-4F7C-86FF-59AFEEFED0ED}" destId="{9CF7512B-3B1C-4E6F-8C9C-4DB5075115B6}" srcOrd="0" destOrd="0" parTransId="{4ABD7CA7-5029-4AA7-A7C5-7F9AB302D669}" sibTransId="{E51B0DD3-5035-4983-B662-E54D10FF5926}"/>
    <dgm:cxn modelId="{ADF3D7D8-95D4-4035-9722-E19EC1727A5A}" srcId="{D14B1ED8-0754-4F7C-86FF-59AFEEFED0ED}" destId="{61B017C3-67CD-403D-82F6-709277A5D691}" srcOrd="2" destOrd="0" parTransId="{AEF98D23-44F0-4DBA-8502-49D3A85B70AF}" sibTransId="{FBBEAB03-E56B-4A89-86D4-ED2BE81FC533}"/>
    <dgm:cxn modelId="{D4B90BF7-4EDE-7942-801B-CD91342C4FC6}" type="presOf" srcId="{5762CEA1-260C-4E29-936E-FD0F15077717}" destId="{F5FABBCE-10A0-2D49-8F0F-2E0F09B24186}" srcOrd="0" destOrd="3" presId="urn:microsoft.com/office/officeart/2005/8/layout/vList2"/>
    <dgm:cxn modelId="{51B53DAD-2B20-435D-93A3-3EC63AA98BBA}" srcId="{D14B1ED8-0754-4F7C-86FF-59AFEEFED0ED}" destId="{5762CEA1-260C-4E29-936E-FD0F15077717}" srcOrd="3" destOrd="0" parTransId="{3EC85FB4-5965-4F27-B3B8-32CD2BCC3649}" sibTransId="{4A82C4DB-5A66-438D-81C5-0D9C860ADF0C}"/>
    <dgm:cxn modelId="{0D554AE9-0513-473F-B400-EDFF908E0D71}" srcId="{DBA7F661-8E02-411E-8FB3-5B6C786D9FDA}" destId="{42AEBFA6-0544-4289-8E8A-E2AC62BF36E6}" srcOrd="0" destOrd="0" parTransId="{1914AEA4-1B28-4B4C-9F1A-06D214CEF8B8}" sibTransId="{0BE7CFFE-86AD-44C3-97E0-44F805FEE611}"/>
    <dgm:cxn modelId="{2F2A3FE2-33BD-4944-8BCA-8F6622ABD89E}" type="presOf" srcId="{9CF7512B-3B1C-4E6F-8C9C-4DB5075115B6}" destId="{F5FABBCE-10A0-2D49-8F0F-2E0F09B24186}" srcOrd="0" destOrd="0" presId="urn:microsoft.com/office/officeart/2005/8/layout/vList2"/>
    <dgm:cxn modelId="{CC8DEF0F-C49D-4804-814D-E90B078C7EA8}" srcId="{DBA7F661-8E02-411E-8FB3-5B6C786D9FDA}" destId="{D14B1ED8-0754-4F7C-86FF-59AFEEFED0ED}" srcOrd="1" destOrd="0" parTransId="{417DEDCA-28AC-4C70-BF85-BF8DC660318F}" sibTransId="{D4D02EDC-6347-4373-BB8A-DF5BEB06C4C7}"/>
    <dgm:cxn modelId="{C49C9343-BB04-4657-87D5-AF1FA9B78E2D}" srcId="{D14B1ED8-0754-4F7C-86FF-59AFEEFED0ED}" destId="{DABCEAAE-6E53-4818-845E-7879B738255C}" srcOrd="1" destOrd="0" parTransId="{A85EADA0-B41F-4CE3-854C-AF2BEBA98B80}" sibTransId="{C3290621-0976-4BB7-95B8-B2B97A853A98}"/>
    <dgm:cxn modelId="{8EE62659-C498-9446-8183-F310E34A1BF2}" type="presOf" srcId="{D14B1ED8-0754-4F7C-86FF-59AFEEFED0ED}" destId="{27AB3819-5C48-9B48-AE94-D637C71F2978}" srcOrd="0" destOrd="0" presId="urn:microsoft.com/office/officeart/2005/8/layout/vList2"/>
    <dgm:cxn modelId="{F506C9B6-369E-D541-88B8-892C5C656756}" type="presOf" srcId="{DBA7F661-8E02-411E-8FB3-5B6C786D9FDA}" destId="{E3113682-DDE1-2848-8763-0186BA4102F0}" srcOrd="0" destOrd="0" presId="urn:microsoft.com/office/officeart/2005/8/layout/vList2"/>
    <dgm:cxn modelId="{ACA2AF32-3DA1-F243-9581-C9F3FC56ABC9}" type="presOf" srcId="{DABCEAAE-6E53-4818-845E-7879B738255C}" destId="{F5FABBCE-10A0-2D49-8F0F-2E0F09B24186}" srcOrd="0" destOrd="1" presId="urn:microsoft.com/office/officeart/2005/8/layout/vList2"/>
    <dgm:cxn modelId="{13509D8C-BCAD-4B47-9326-68AA4F3255F1}" type="presOf" srcId="{61B017C3-67CD-403D-82F6-709277A5D691}" destId="{F5FABBCE-10A0-2D49-8F0F-2E0F09B24186}" srcOrd="0" destOrd="2" presId="urn:microsoft.com/office/officeart/2005/8/layout/vList2"/>
    <dgm:cxn modelId="{E3DDA5F2-D9C5-314F-962A-544093B0AD24}" type="presOf" srcId="{42AEBFA6-0544-4289-8E8A-E2AC62BF36E6}" destId="{F5C47269-D95C-344A-800C-372DB0C88FE5}" srcOrd="0" destOrd="0" presId="urn:microsoft.com/office/officeart/2005/8/layout/vList2"/>
    <dgm:cxn modelId="{3E3ECB8A-0F5E-534B-9D69-91A3BB428B90}" type="presParOf" srcId="{E3113682-DDE1-2848-8763-0186BA4102F0}" destId="{F5C47269-D95C-344A-800C-372DB0C88FE5}" srcOrd="0" destOrd="0" presId="urn:microsoft.com/office/officeart/2005/8/layout/vList2"/>
    <dgm:cxn modelId="{DC41D4F5-2E02-D54C-931D-F687E88E65C9}" type="presParOf" srcId="{E3113682-DDE1-2848-8763-0186BA4102F0}" destId="{D74C8A37-7C8F-FA47-9C04-90B791DF82C1}" srcOrd="1" destOrd="0" presId="urn:microsoft.com/office/officeart/2005/8/layout/vList2"/>
    <dgm:cxn modelId="{133A89D4-EF49-B54F-A19E-9E3B49678E1A}" type="presParOf" srcId="{E3113682-DDE1-2848-8763-0186BA4102F0}" destId="{27AB3819-5C48-9B48-AE94-D637C71F2978}" srcOrd="2" destOrd="0" presId="urn:microsoft.com/office/officeart/2005/8/layout/vList2"/>
    <dgm:cxn modelId="{8392783F-AEC9-D242-9192-DDE71A19DA56}" type="presParOf" srcId="{E3113682-DDE1-2848-8763-0186BA4102F0}" destId="{F5FABBCE-10A0-2D49-8F0F-2E0F09B2418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81D6CD-F8A3-424A-B977-D3AC61D42985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E3B5038-312D-44B8-9AF5-F78C2C83B129}">
      <dgm:prSet/>
      <dgm:spPr/>
      <dgm:t>
        <a:bodyPr/>
        <a:lstStyle/>
        <a:p>
          <a:r>
            <a:rPr lang="es-CL"/>
            <a:t>Acteurs sociaux, multiples et ambivalents</a:t>
          </a:r>
          <a:endParaRPr lang="en-US"/>
        </a:p>
      </dgm:t>
    </dgm:pt>
    <dgm:pt modelId="{6E17016C-EA2D-4E37-83CC-D65299B3AA54}" type="parTrans" cxnId="{F25AA1D1-F4AC-4D26-94E5-DCF26A4FEB6B}">
      <dgm:prSet/>
      <dgm:spPr/>
      <dgm:t>
        <a:bodyPr/>
        <a:lstStyle/>
        <a:p>
          <a:endParaRPr lang="en-US"/>
        </a:p>
      </dgm:t>
    </dgm:pt>
    <dgm:pt modelId="{9B1D2451-47F5-4669-B416-C13F02073A45}" type="sibTrans" cxnId="{F25AA1D1-F4AC-4D26-94E5-DCF26A4FEB6B}">
      <dgm:prSet/>
      <dgm:spPr/>
      <dgm:t>
        <a:bodyPr/>
        <a:lstStyle/>
        <a:p>
          <a:endParaRPr lang="en-US"/>
        </a:p>
      </dgm:t>
    </dgm:pt>
    <dgm:pt modelId="{FA6493B0-8E63-4DD9-A867-9274CECA8037}">
      <dgm:prSet/>
      <dgm:spPr/>
      <dgm:t>
        <a:bodyPr/>
        <a:lstStyle/>
        <a:p>
          <a:r>
            <a:rPr lang="es-CL"/>
            <a:t>Nouvelles compositions sociales </a:t>
          </a:r>
          <a:endParaRPr lang="en-US"/>
        </a:p>
      </dgm:t>
    </dgm:pt>
    <dgm:pt modelId="{94654F7F-49AF-4F57-83A8-E416959FAD90}" type="parTrans" cxnId="{E08E0D15-6F9F-4403-BC8E-6D5D86149DEC}">
      <dgm:prSet/>
      <dgm:spPr/>
      <dgm:t>
        <a:bodyPr/>
        <a:lstStyle/>
        <a:p>
          <a:endParaRPr lang="en-US"/>
        </a:p>
      </dgm:t>
    </dgm:pt>
    <dgm:pt modelId="{41AD0C7B-1D1B-47FF-850D-58A8C83D4B1B}" type="sibTrans" cxnId="{E08E0D15-6F9F-4403-BC8E-6D5D86149DEC}">
      <dgm:prSet/>
      <dgm:spPr/>
      <dgm:t>
        <a:bodyPr/>
        <a:lstStyle/>
        <a:p>
          <a:endParaRPr lang="en-US"/>
        </a:p>
      </dgm:t>
    </dgm:pt>
    <dgm:pt modelId="{B0BF852D-73E1-4884-AFBB-FAD6998D1DBF}">
      <dgm:prSet/>
      <dgm:spPr/>
      <dgm:t>
        <a:bodyPr/>
        <a:lstStyle/>
        <a:p>
          <a:r>
            <a:rPr lang="es-CL"/>
            <a:t>Des enjeux post-matérialistes?</a:t>
          </a:r>
          <a:endParaRPr lang="en-US"/>
        </a:p>
      </dgm:t>
    </dgm:pt>
    <dgm:pt modelId="{72E3BE49-71EF-45C8-B12B-4EC8651D9E69}" type="parTrans" cxnId="{B9731949-F156-427A-B3AE-52AEB81C45D6}">
      <dgm:prSet/>
      <dgm:spPr/>
      <dgm:t>
        <a:bodyPr/>
        <a:lstStyle/>
        <a:p>
          <a:endParaRPr lang="en-US"/>
        </a:p>
      </dgm:t>
    </dgm:pt>
    <dgm:pt modelId="{CA8A2E00-CFD2-4704-939F-DE8EA7901E08}" type="sibTrans" cxnId="{B9731949-F156-427A-B3AE-52AEB81C45D6}">
      <dgm:prSet/>
      <dgm:spPr/>
      <dgm:t>
        <a:bodyPr/>
        <a:lstStyle/>
        <a:p>
          <a:endParaRPr lang="en-US"/>
        </a:p>
      </dgm:t>
    </dgm:pt>
    <dgm:pt modelId="{491921F2-D2FE-4A78-83A8-A3AF0CE129A0}">
      <dgm:prSet/>
      <dgm:spPr/>
      <dgm:t>
        <a:bodyPr/>
        <a:lstStyle/>
        <a:p>
          <a:r>
            <a:rPr lang="fr-FR" dirty="0"/>
            <a:t>Nouvelles formes d’organisation : de la pyramide  au réseau? </a:t>
          </a:r>
          <a:endParaRPr lang="en-US" dirty="0"/>
        </a:p>
      </dgm:t>
    </dgm:pt>
    <dgm:pt modelId="{3FC03000-2D0E-4608-96AD-0B9C795B75F8}" type="parTrans" cxnId="{B5CA00F5-5986-4BF9-82E2-0955825DA68F}">
      <dgm:prSet/>
      <dgm:spPr/>
      <dgm:t>
        <a:bodyPr/>
        <a:lstStyle/>
        <a:p>
          <a:endParaRPr lang="en-US"/>
        </a:p>
      </dgm:t>
    </dgm:pt>
    <dgm:pt modelId="{5702026B-4C1E-4467-8D92-AD2A049B1A04}" type="sibTrans" cxnId="{B5CA00F5-5986-4BF9-82E2-0955825DA68F}">
      <dgm:prSet/>
      <dgm:spPr/>
      <dgm:t>
        <a:bodyPr/>
        <a:lstStyle/>
        <a:p>
          <a:endParaRPr lang="en-US"/>
        </a:p>
      </dgm:t>
    </dgm:pt>
    <dgm:pt modelId="{F81540F2-7DCD-4BA7-96BC-9B306014EBC2}">
      <dgm:prSet/>
      <dgm:spPr/>
      <dgm:t>
        <a:bodyPr/>
        <a:lstStyle/>
        <a:p>
          <a:r>
            <a:rPr lang="fr-FR"/>
            <a:t>Des  mouvements 2.0?</a:t>
          </a:r>
          <a:endParaRPr lang="en-US"/>
        </a:p>
      </dgm:t>
    </dgm:pt>
    <dgm:pt modelId="{9B1098BD-2A5B-4381-94B1-5FCD3226CF91}" type="parTrans" cxnId="{9D8345EA-5BBB-4416-A0E7-30CB24B2318A}">
      <dgm:prSet/>
      <dgm:spPr/>
      <dgm:t>
        <a:bodyPr/>
        <a:lstStyle/>
        <a:p>
          <a:endParaRPr lang="en-US"/>
        </a:p>
      </dgm:t>
    </dgm:pt>
    <dgm:pt modelId="{5C897FA9-A7C1-49B9-A009-6CD339C311CE}" type="sibTrans" cxnId="{9D8345EA-5BBB-4416-A0E7-30CB24B2318A}">
      <dgm:prSet/>
      <dgm:spPr/>
      <dgm:t>
        <a:bodyPr/>
        <a:lstStyle/>
        <a:p>
          <a:endParaRPr lang="en-US"/>
        </a:p>
      </dgm:t>
    </dgm:pt>
    <dgm:pt modelId="{BBF12DD1-4487-4909-B226-72465A2D5202}">
      <dgm:prSet/>
      <dgm:spPr/>
      <dgm:t>
        <a:bodyPr/>
        <a:lstStyle/>
        <a:p>
          <a:r>
            <a:rPr lang="es-CL"/>
            <a:t>Les formes d’engagement et de participation</a:t>
          </a:r>
          <a:endParaRPr lang="en-US"/>
        </a:p>
      </dgm:t>
    </dgm:pt>
    <dgm:pt modelId="{D7E431A5-7AF7-4494-86C8-5F97ADC0CB81}" type="parTrans" cxnId="{C51B0416-7208-474E-A740-1873652357EA}">
      <dgm:prSet/>
      <dgm:spPr/>
      <dgm:t>
        <a:bodyPr/>
        <a:lstStyle/>
        <a:p>
          <a:endParaRPr lang="en-US"/>
        </a:p>
      </dgm:t>
    </dgm:pt>
    <dgm:pt modelId="{63E9CEED-822F-47DD-8915-3E9FC2D8DC35}" type="sibTrans" cxnId="{C51B0416-7208-474E-A740-1873652357EA}">
      <dgm:prSet/>
      <dgm:spPr/>
      <dgm:t>
        <a:bodyPr/>
        <a:lstStyle/>
        <a:p>
          <a:endParaRPr lang="en-US"/>
        </a:p>
      </dgm:t>
    </dgm:pt>
    <dgm:pt modelId="{29AF3141-E59A-46EB-A85D-1587A4A6E373}">
      <dgm:prSet/>
      <dgm:spPr/>
      <dgm:t>
        <a:bodyPr/>
        <a:lstStyle/>
        <a:p>
          <a:r>
            <a:rPr lang="fr-FR"/>
            <a:t>Le rapport au pouvoir</a:t>
          </a:r>
          <a:endParaRPr lang="en-US"/>
        </a:p>
      </dgm:t>
    </dgm:pt>
    <dgm:pt modelId="{1FBD1339-FD50-47C8-BEAD-11419C7F812E}" type="parTrans" cxnId="{FF32F1E9-B7F4-49F3-B14B-1061B05021AF}">
      <dgm:prSet/>
      <dgm:spPr/>
      <dgm:t>
        <a:bodyPr/>
        <a:lstStyle/>
        <a:p>
          <a:endParaRPr lang="en-US"/>
        </a:p>
      </dgm:t>
    </dgm:pt>
    <dgm:pt modelId="{A2E043DF-61B7-4582-9925-D62ABBA8855D}" type="sibTrans" cxnId="{FF32F1E9-B7F4-49F3-B14B-1061B05021AF}">
      <dgm:prSet/>
      <dgm:spPr/>
      <dgm:t>
        <a:bodyPr/>
        <a:lstStyle/>
        <a:p>
          <a:endParaRPr lang="en-US"/>
        </a:p>
      </dgm:t>
    </dgm:pt>
    <dgm:pt modelId="{CDA6E4F0-081D-4B6F-A784-6613366754C1}">
      <dgm:prSet/>
      <dgm:spPr/>
      <dgm:t>
        <a:bodyPr/>
        <a:lstStyle/>
        <a:p>
          <a:r>
            <a:rPr lang="es-CL"/>
            <a:t>De nouveaux répertoires d’action? </a:t>
          </a:r>
          <a:endParaRPr lang="en-US"/>
        </a:p>
      </dgm:t>
    </dgm:pt>
    <dgm:pt modelId="{16EF59C8-A468-4324-AAC7-447DE0AB2014}" type="parTrans" cxnId="{C18B8E90-ED3F-43FA-BAD7-AEB31E1CF03A}">
      <dgm:prSet/>
      <dgm:spPr/>
      <dgm:t>
        <a:bodyPr/>
        <a:lstStyle/>
        <a:p>
          <a:endParaRPr lang="en-US"/>
        </a:p>
      </dgm:t>
    </dgm:pt>
    <dgm:pt modelId="{E7EE6658-ECFA-4CF4-822E-DE22017896E5}" type="sibTrans" cxnId="{C18B8E90-ED3F-43FA-BAD7-AEB31E1CF03A}">
      <dgm:prSet/>
      <dgm:spPr/>
      <dgm:t>
        <a:bodyPr/>
        <a:lstStyle/>
        <a:p>
          <a:endParaRPr lang="en-US"/>
        </a:p>
      </dgm:t>
    </dgm:pt>
    <dgm:pt modelId="{CEFC290F-A926-4FD6-BB55-F220066C2BBD}">
      <dgm:prSet/>
      <dgm:spPr/>
      <dgm:t>
        <a:bodyPr/>
        <a:lstStyle/>
        <a:p>
          <a:r>
            <a:rPr lang="es-CL"/>
            <a:t>Mouvements glocaux et transnationaux</a:t>
          </a:r>
          <a:endParaRPr lang="en-US"/>
        </a:p>
      </dgm:t>
    </dgm:pt>
    <dgm:pt modelId="{DF93FADA-3F97-4164-85EA-C2AAF0E42265}" type="parTrans" cxnId="{1160B326-DE40-4398-8915-A1D12D3B50BD}">
      <dgm:prSet/>
      <dgm:spPr/>
      <dgm:t>
        <a:bodyPr/>
        <a:lstStyle/>
        <a:p>
          <a:endParaRPr lang="en-US"/>
        </a:p>
      </dgm:t>
    </dgm:pt>
    <dgm:pt modelId="{5F7D1874-4E6B-4191-A447-07642612CBB6}" type="sibTrans" cxnId="{1160B326-DE40-4398-8915-A1D12D3B50BD}">
      <dgm:prSet/>
      <dgm:spPr/>
      <dgm:t>
        <a:bodyPr/>
        <a:lstStyle/>
        <a:p>
          <a:endParaRPr lang="en-US"/>
        </a:p>
      </dgm:t>
    </dgm:pt>
    <dgm:pt modelId="{076F8090-1E4B-4897-9A31-9A68F63AF09F}">
      <dgm:prSet/>
      <dgm:spPr/>
      <dgm:t>
        <a:bodyPr/>
        <a:lstStyle/>
        <a:p>
          <a:r>
            <a:rPr lang="es-CL"/>
            <a:t>Pluralités et unité des grammaires</a:t>
          </a:r>
          <a:endParaRPr lang="en-US"/>
        </a:p>
      </dgm:t>
    </dgm:pt>
    <dgm:pt modelId="{48D72284-0A3C-4765-B373-B2BC1ABEB6F8}" type="parTrans" cxnId="{A5DF765C-7BF1-40EE-A1DA-2D8A996FDFB1}">
      <dgm:prSet/>
      <dgm:spPr/>
      <dgm:t>
        <a:bodyPr/>
        <a:lstStyle/>
        <a:p>
          <a:endParaRPr lang="en-US"/>
        </a:p>
      </dgm:t>
    </dgm:pt>
    <dgm:pt modelId="{726BD8B6-4444-4603-BE6A-64EDC55F3352}" type="sibTrans" cxnId="{A5DF765C-7BF1-40EE-A1DA-2D8A996FDFB1}">
      <dgm:prSet/>
      <dgm:spPr/>
      <dgm:t>
        <a:bodyPr/>
        <a:lstStyle/>
        <a:p>
          <a:endParaRPr lang="en-US"/>
        </a:p>
      </dgm:t>
    </dgm:pt>
    <dgm:pt modelId="{F182CC6B-5332-4B44-B312-7DD9B9B48FE6}" type="pres">
      <dgm:prSet presAssocID="{E281D6CD-F8A3-424A-B977-D3AC61D4298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09C1DA0-DA0D-8C46-9F3C-58C663B2E83E}" type="pres">
      <dgm:prSet presAssocID="{FE3B5038-312D-44B8-9AF5-F78C2C83B129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E2D45E-8A36-F740-B8E6-1B3E7192C90B}" type="pres">
      <dgm:prSet presAssocID="{9B1D2451-47F5-4669-B416-C13F02073A45}" presName="sibTrans" presStyleCnt="0"/>
      <dgm:spPr/>
    </dgm:pt>
    <dgm:pt modelId="{31235A6F-C23C-0745-A2AE-8E8FD0292503}" type="pres">
      <dgm:prSet presAssocID="{FA6493B0-8E63-4DD9-A867-9274CECA8037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6B80B6-3C27-8740-B8A6-536496ED093B}" type="pres">
      <dgm:prSet presAssocID="{41AD0C7B-1D1B-47FF-850D-58A8C83D4B1B}" presName="sibTrans" presStyleCnt="0"/>
      <dgm:spPr/>
    </dgm:pt>
    <dgm:pt modelId="{0D5F5D01-B7EE-9B49-B791-A75544A4CA3B}" type="pres">
      <dgm:prSet presAssocID="{B0BF852D-73E1-4884-AFBB-FAD6998D1DBF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FA9024-6B01-5C4E-9CFA-677AD035501B}" type="pres">
      <dgm:prSet presAssocID="{CA8A2E00-CFD2-4704-939F-DE8EA7901E08}" presName="sibTrans" presStyleCnt="0"/>
      <dgm:spPr/>
    </dgm:pt>
    <dgm:pt modelId="{4C0D792F-F67F-B841-854B-902E9F69FC9D}" type="pres">
      <dgm:prSet presAssocID="{491921F2-D2FE-4A78-83A8-A3AF0CE129A0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A20126-4FDF-4240-9339-03055C0DD361}" type="pres">
      <dgm:prSet presAssocID="{5702026B-4C1E-4467-8D92-AD2A049B1A04}" presName="sibTrans" presStyleCnt="0"/>
      <dgm:spPr/>
    </dgm:pt>
    <dgm:pt modelId="{B26118F9-211E-EE40-B019-4EA75C347A60}" type="pres">
      <dgm:prSet presAssocID="{F81540F2-7DCD-4BA7-96BC-9B306014EBC2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761A50-E357-B941-86E7-DEDC2816599B}" type="pres">
      <dgm:prSet presAssocID="{5C897FA9-A7C1-49B9-A009-6CD339C311CE}" presName="sibTrans" presStyleCnt="0"/>
      <dgm:spPr/>
    </dgm:pt>
    <dgm:pt modelId="{C18D42F9-054E-9D4B-AED0-BCD995E0FE34}" type="pres">
      <dgm:prSet presAssocID="{BBF12DD1-4487-4909-B226-72465A2D5202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6DBE7F-CF0B-2741-B12F-EB16923CD657}" type="pres">
      <dgm:prSet presAssocID="{63E9CEED-822F-47DD-8915-3E9FC2D8DC35}" presName="sibTrans" presStyleCnt="0"/>
      <dgm:spPr/>
    </dgm:pt>
    <dgm:pt modelId="{855C9EC1-FE0A-2749-A4DE-A2B40A1707FB}" type="pres">
      <dgm:prSet presAssocID="{29AF3141-E59A-46EB-A85D-1587A4A6E373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5B44D8-123A-394F-9CA9-B87AE89BC3CD}" type="pres">
      <dgm:prSet presAssocID="{A2E043DF-61B7-4582-9925-D62ABBA8855D}" presName="sibTrans" presStyleCnt="0"/>
      <dgm:spPr/>
    </dgm:pt>
    <dgm:pt modelId="{0C29D4FD-898F-2045-A2F7-1A3A08964ED7}" type="pres">
      <dgm:prSet presAssocID="{CDA6E4F0-081D-4B6F-A784-6613366754C1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4ACB8A-5273-9045-836A-A9AF52CA1FDC}" type="pres">
      <dgm:prSet presAssocID="{E7EE6658-ECFA-4CF4-822E-DE22017896E5}" presName="sibTrans" presStyleCnt="0"/>
      <dgm:spPr/>
    </dgm:pt>
    <dgm:pt modelId="{B2168A08-B7BF-894B-8FE9-3789E687B070}" type="pres">
      <dgm:prSet presAssocID="{CEFC290F-A926-4FD6-BB55-F220066C2BBD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20490F-B30C-7B47-BF40-E033430114A6}" type="pres">
      <dgm:prSet presAssocID="{5F7D1874-4E6B-4191-A447-07642612CBB6}" presName="sibTrans" presStyleCnt="0"/>
      <dgm:spPr/>
    </dgm:pt>
    <dgm:pt modelId="{121729D0-75DD-5648-80DF-3451F36F1042}" type="pres">
      <dgm:prSet presAssocID="{076F8090-1E4B-4897-9A31-9A68F63AF09F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EC07FA3-A50F-664D-B9C8-97F742B3719C}" type="presOf" srcId="{076F8090-1E4B-4897-9A31-9A68F63AF09F}" destId="{121729D0-75DD-5648-80DF-3451F36F1042}" srcOrd="0" destOrd="0" presId="urn:microsoft.com/office/officeart/2005/8/layout/default"/>
    <dgm:cxn modelId="{2B95ACF9-6B50-134F-98B5-D1BC249A4D7D}" type="presOf" srcId="{F81540F2-7DCD-4BA7-96BC-9B306014EBC2}" destId="{B26118F9-211E-EE40-B019-4EA75C347A60}" srcOrd="0" destOrd="0" presId="urn:microsoft.com/office/officeart/2005/8/layout/default"/>
    <dgm:cxn modelId="{E08E0D15-6F9F-4403-BC8E-6D5D86149DEC}" srcId="{E281D6CD-F8A3-424A-B977-D3AC61D42985}" destId="{FA6493B0-8E63-4DD9-A867-9274CECA8037}" srcOrd="1" destOrd="0" parTransId="{94654F7F-49AF-4F57-83A8-E416959FAD90}" sibTransId="{41AD0C7B-1D1B-47FF-850D-58A8C83D4B1B}"/>
    <dgm:cxn modelId="{B9731949-F156-427A-B3AE-52AEB81C45D6}" srcId="{E281D6CD-F8A3-424A-B977-D3AC61D42985}" destId="{B0BF852D-73E1-4884-AFBB-FAD6998D1DBF}" srcOrd="2" destOrd="0" parTransId="{72E3BE49-71EF-45C8-B12B-4EC8651D9E69}" sibTransId="{CA8A2E00-CFD2-4704-939F-DE8EA7901E08}"/>
    <dgm:cxn modelId="{97D5DB0F-40C8-0D4C-96EB-1A8973896173}" type="presOf" srcId="{B0BF852D-73E1-4884-AFBB-FAD6998D1DBF}" destId="{0D5F5D01-B7EE-9B49-B791-A75544A4CA3B}" srcOrd="0" destOrd="0" presId="urn:microsoft.com/office/officeart/2005/8/layout/default"/>
    <dgm:cxn modelId="{ACDFFA8B-ED41-724A-9030-71EBCB75C0B6}" type="presOf" srcId="{CDA6E4F0-081D-4B6F-A784-6613366754C1}" destId="{0C29D4FD-898F-2045-A2F7-1A3A08964ED7}" srcOrd="0" destOrd="0" presId="urn:microsoft.com/office/officeart/2005/8/layout/default"/>
    <dgm:cxn modelId="{9E5518E4-DC03-3245-8B99-44550C5F5533}" type="presOf" srcId="{FE3B5038-312D-44B8-9AF5-F78C2C83B129}" destId="{509C1DA0-DA0D-8C46-9F3C-58C663B2E83E}" srcOrd="0" destOrd="0" presId="urn:microsoft.com/office/officeart/2005/8/layout/default"/>
    <dgm:cxn modelId="{7E112A61-4F43-6445-841F-6B8E9114154A}" type="presOf" srcId="{491921F2-D2FE-4A78-83A8-A3AF0CE129A0}" destId="{4C0D792F-F67F-B841-854B-902E9F69FC9D}" srcOrd="0" destOrd="0" presId="urn:microsoft.com/office/officeart/2005/8/layout/default"/>
    <dgm:cxn modelId="{A8BFDCD2-5638-4241-ADDF-7E707561BAD0}" type="presOf" srcId="{29AF3141-E59A-46EB-A85D-1587A4A6E373}" destId="{855C9EC1-FE0A-2749-A4DE-A2B40A1707FB}" srcOrd="0" destOrd="0" presId="urn:microsoft.com/office/officeart/2005/8/layout/default"/>
    <dgm:cxn modelId="{B00493B6-E3C9-3649-BBFB-5DAE1B24C96E}" type="presOf" srcId="{FA6493B0-8E63-4DD9-A867-9274CECA8037}" destId="{31235A6F-C23C-0745-A2AE-8E8FD0292503}" srcOrd="0" destOrd="0" presId="urn:microsoft.com/office/officeart/2005/8/layout/default"/>
    <dgm:cxn modelId="{C18B8E90-ED3F-43FA-BAD7-AEB31E1CF03A}" srcId="{E281D6CD-F8A3-424A-B977-D3AC61D42985}" destId="{CDA6E4F0-081D-4B6F-A784-6613366754C1}" srcOrd="7" destOrd="0" parTransId="{16EF59C8-A468-4324-AAC7-447DE0AB2014}" sibTransId="{E7EE6658-ECFA-4CF4-822E-DE22017896E5}"/>
    <dgm:cxn modelId="{7D24D11F-FFD9-0B4B-8D9E-F1166D5F4A3F}" type="presOf" srcId="{BBF12DD1-4487-4909-B226-72465A2D5202}" destId="{C18D42F9-054E-9D4B-AED0-BCD995E0FE34}" srcOrd="0" destOrd="0" presId="urn:microsoft.com/office/officeart/2005/8/layout/default"/>
    <dgm:cxn modelId="{FF32F1E9-B7F4-49F3-B14B-1061B05021AF}" srcId="{E281D6CD-F8A3-424A-B977-D3AC61D42985}" destId="{29AF3141-E59A-46EB-A85D-1587A4A6E373}" srcOrd="6" destOrd="0" parTransId="{1FBD1339-FD50-47C8-BEAD-11419C7F812E}" sibTransId="{A2E043DF-61B7-4582-9925-D62ABBA8855D}"/>
    <dgm:cxn modelId="{8180DF8A-A3D7-174E-8D1C-0C044E48F98E}" type="presOf" srcId="{CEFC290F-A926-4FD6-BB55-F220066C2BBD}" destId="{B2168A08-B7BF-894B-8FE9-3789E687B070}" srcOrd="0" destOrd="0" presId="urn:microsoft.com/office/officeart/2005/8/layout/default"/>
    <dgm:cxn modelId="{C51B0416-7208-474E-A740-1873652357EA}" srcId="{E281D6CD-F8A3-424A-B977-D3AC61D42985}" destId="{BBF12DD1-4487-4909-B226-72465A2D5202}" srcOrd="5" destOrd="0" parTransId="{D7E431A5-7AF7-4494-86C8-5F97ADC0CB81}" sibTransId="{63E9CEED-822F-47DD-8915-3E9FC2D8DC35}"/>
    <dgm:cxn modelId="{B5CA00F5-5986-4BF9-82E2-0955825DA68F}" srcId="{E281D6CD-F8A3-424A-B977-D3AC61D42985}" destId="{491921F2-D2FE-4A78-83A8-A3AF0CE129A0}" srcOrd="3" destOrd="0" parTransId="{3FC03000-2D0E-4608-96AD-0B9C795B75F8}" sibTransId="{5702026B-4C1E-4467-8D92-AD2A049B1A04}"/>
    <dgm:cxn modelId="{9D8345EA-5BBB-4416-A0E7-30CB24B2318A}" srcId="{E281D6CD-F8A3-424A-B977-D3AC61D42985}" destId="{F81540F2-7DCD-4BA7-96BC-9B306014EBC2}" srcOrd="4" destOrd="0" parTransId="{9B1098BD-2A5B-4381-94B1-5FCD3226CF91}" sibTransId="{5C897FA9-A7C1-49B9-A009-6CD339C311CE}"/>
    <dgm:cxn modelId="{445CBAC6-D980-984D-B3BC-91F56C7ACA86}" type="presOf" srcId="{E281D6CD-F8A3-424A-B977-D3AC61D42985}" destId="{F182CC6B-5332-4B44-B312-7DD9B9B48FE6}" srcOrd="0" destOrd="0" presId="urn:microsoft.com/office/officeart/2005/8/layout/default"/>
    <dgm:cxn modelId="{1160B326-DE40-4398-8915-A1D12D3B50BD}" srcId="{E281D6CD-F8A3-424A-B977-D3AC61D42985}" destId="{CEFC290F-A926-4FD6-BB55-F220066C2BBD}" srcOrd="8" destOrd="0" parTransId="{DF93FADA-3F97-4164-85EA-C2AAF0E42265}" sibTransId="{5F7D1874-4E6B-4191-A447-07642612CBB6}"/>
    <dgm:cxn modelId="{F25AA1D1-F4AC-4D26-94E5-DCF26A4FEB6B}" srcId="{E281D6CD-F8A3-424A-B977-D3AC61D42985}" destId="{FE3B5038-312D-44B8-9AF5-F78C2C83B129}" srcOrd="0" destOrd="0" parTransId="{6E17016C-EA2D-4E37-83CC-D65299B3AA54}" sibTransId="{9B1D2451-47F5-4669-B416-C13F02073A45}"/>
    <dgm:cxn modelId="{A5DF765C-7BF1-40EE-A1DA-2D8A996FDFB1}" srcId="{E281D6CD-F8A3-424A-B977-D3AC61D42985}" destId="{076F8090-1E4B-4897-9A31-9A68F63AF09F}" srcOrd="9" destOrd="0" parTransId="{48D72284-0A3C-4765-B373-B2BC1ABEB6F8}" sibTransId="{726BD8B6-4444-4603-BE6A-64EDC55F3352}"/>
    <dgm:cxn modelId="{1E32E929-9F0E-DE4A-B206-2F35D935BBF7}" type="presParOf" srcId="{F182CC6B-5332-4B44-B312-7DD9B9B48FE6}" destId="{509C1DA0-DA0D-8C46-9F3C-58C663B2E83E}" srcOrd="0" destOrd="0" presId="urn:microsoft.com/office/officeart/2005/8/layout/default"/>
    <dgm:cxn modelId="{CCA78F62-3658-CD44-9CB6-CA7198CD62D9}" type="presParOf" srcId="{F182CC6B-5332-4B44-B312-7DD9B9B48FE6}" destId="{B1E2D45E-8A36-F740-B8E6-1B3E7192C90B}" srcOrd="1" destOrd="0" presId="urn:microsoft.com/office/officeart/2005/8/layout/default"/>
    <dgm:cxn modelId="{DEB3AF06-36AA-5740-9409-9A16F6D7C041}" type="presParOf" srcId="{F182CC6B-5332-4B44-B312-7DD9B9B48FE6}" destId="{31235A6F-C23C-0745-A2AE-8E8FD0292503}" srcOrd="2" destOrd="0" presId="urn:microsoft.com/office/officeart/2005/8/layout/default"/>
    <dgm:cxn modelId="{A336EDD9-74FB-8647-B27D-579588BF6DB9}" type="presParOf" srcId="{F182CC6B-5332-4B44-B312-7DD9B9B48FE6}" destId="{CA6B80B6-3C27-8740-B8A6-536496ED093B}" srcOrd="3" destOrd="0" presId="urn:microsoft.com/office/officeart/2005/8/layout/default"/>
    <dgm:cxn modelId="{81D9CDF4-6490-324C-8745-D0A4BD1B2721}" type="presParOf" srcId="{F182CC6B-5332-4B44-B312-7DD9B9B48FE6}" destId="{0D5F5D01-B7EE-9B49-B791-A75544A4CA3B}" srcOrd="4" destOrd="0" presId="urn:microsoft.com/office/officeart/2005/8/layout/default"/>
    <dgm:cxn modelId="{F495E7D8-992A-8849-BD2C-9342C0AD5B81}" type="presParOf" srcId="{F182CC6B-5332-4B44-B312-7DD9B9B48FE6}" destId="{29FA9024-6B01-5C4E-9CFA-677AD035501B}" srcOrd="5" destOrd="0" presId="urn:microsoft.com/office/officeart/2005/8/layout/default"/>
    <dgm:cxn modelId="{361366CF-BCB0-3C49-8F20-4749737745B8}" type="presParOf" srcId="{F182CC6B-5332-4B44-B312-7DD9B9B48FE6}" destId="{4C0D792F-F67F-B841-854B-902E9F69FC9D}" srcOrd="6" destOrd="0" presId="urn:microsoft.com/office/officeart/2005/8/layout/default"/>
    <dgm:cxn modelId="{B12D4D7F-215C-DA49-9CD0-CCEF85FE1EA1}" type="presParOf" srcId="{F182CC6B-5332-4B44-B312-7DD9B9B48FE6}" destId="{4CA20126-4FDF-4240-9339-03055C0DD361}" srcOrd="7" destOrd="0" presId="urn:microsoft.com/office/officeart/2005/8/layout/default"/>
    <dgm:cxn modelId="{44B0687B-4A36-B045-AC11-718E39484DF6}" type="presParOf" srcId="{F182CC6B-5332-4B44-B312-7DD9B9B48FE6}" destId="{B26118F9-211E-EE40-B019-4EA75C347A60}" srcOrd="8" destOrd="0" presId="urn:microsoft.com/office/officeart/2005/8/layout/default"/>
    <dgm:cxn modelId="{3C7CA33C-21CB-374D-B5C0-FB96E1D87719}" type="presParOf" srcId="{F182CC6B-5332-4B44-B312-7DD9B9B48FE6}" destId="{0A761A50-E357-B941-86E7-DEDC2816599B}" srcOrd="9" destOrd="0" presId="urn:microsoft.com/office/officeart/2005/8/layout/default"/>
    <dgm:cxn modelId="{E0813EDF-098C-EA45-998C-D92FD27177FF}" type="presParOf" srcId="{F182CC6B-5332-4B44-B312-7DD9B9B48FE6}" destId="{C18D42F9-054E-9D4B-AED0-BCD995E0FE34}" srcOrd="10" destOrd="0" presId="urn:microsoft.com/office/officeart/2005/8/layout/default"/>
    <dgm:cxn modelId="{21A3E0EA-3ECE-C14E-97E9-5CE7AED12AEE}" type="presParOf" srcId="{F182CC6B-5332-4B44-B312-7DD9B9B48FE6}" destId="{5C6DBE7F-CF0B-2741-B12F-EB16923CD657}" srcOrd="11" destOrd="0" presId="urn:microsoft.com/office/officeart/2005/8/layout/default"/>
    <dgm:cxn modelId="{4DE594E9-875A-4541-A780-E8E5A2DC05D2}" type="presParOf" srcId="{F182CC6B-5332-4B44-B312-7DD9B9B48FE6}" destId="{855C9EC1-FE0A-2749-A4DE-A2B40A1707FB}" srcOrd="12" destOrd="0" presId="urn:microsoft.com/office/officeart/2005/8/layout/default"/>
    <dgm:cxn modelId="{7D4F9601-B993-AE49-AB8E-36FFF2A105D0}" type="presParOf" srcId="{F182CC6B-5332-4B44-B312-7DD9B9B48FE6}" destId="{835B44D8-123A-394F-9CA9-B87AE89BC3CD}" srcOrd="13" destOrd="0" presId="urn:microsoft.com/office/officeart/2005/8/layout/default"/>
    <dgm:cxn modelId="{9ED57DEA-DB7D-2E46-8495-EE8AD93AE87C}" type="presParOf" srcId="{F182CC6B-5332-4B44-B312-7DD9B9B48FE6}" destId="{0C29D4FD-898F-2045-A2F7-1A3A08964ED7}" srcOrd="14" destOrd="0" presId="urn:microsoft.com/office/officeart/2005/8/layout/default"/>
    <dgm:cxn modelId="{3F3C2C31-28E7-A942-AA27-D502A72FBEB7}" type="presParOf" srcId="{F182CC6B-5332-4B44-B312-7DD9B9B48FE6}" destId="{804ACB8A-5273-9045-836A-A9AF52CA1FDC}" srcOrd="15" destOrd="0" presId="urn:microsoft.com/office/officeart/2005/8/layout/default"/>
    <dgm:cxn modelId="{3B076FB8-C323-1145-9A9E-9343E1BB5BB6}" type="presParOf" srcId="{F182CC6B-5332-4B44-B312-7DD9B9B48FE6}" destId="{B2168A08-B7BF-894B-8FE9-3789E687B070}" srcOrd="16" destOrd="0" presId="urn:microsoft.com/office/officeart/2005/8/layout/default"/>
    <dgm:cxn modelId="{358CA4B8-B3ED-A14C-92B6-C539C323DE66}" type="presParOf" srcId="{F182CC6B-5332-4B44-B312-7DD9B9B48FE6}" destId="{1A20490F-B30C-7B47-BF40-E033430114A6}" srcOrd="17" destOrd="0" presId="urn:microsoft.com/office/officeart/2005/8/layout/default"/>
    <dgm:cxn modelId="{A0CDE365-675F-0844-A8C2-DAB6D28D58C8}" type="presParOf" srcId="{F182CC6B-5332-4B44-B312-7DD9B9B48FE6}" destId="{121729D0-75DD-5648-80DF-3451F36F1042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C04F43-6CED-4FB7-9CC5-889E16693EA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806EB93-F8D6-4CC1-977D-779B34ABCC05}">
      <dgm:prSet/>
      <dgm:spPr/>
      <dgm:t>
        <a:bodyPr/>
        <a:lstStyle/>
        <a:p>
          <a:r>
            <a:rPr lang="fr-FR" b="1"/>
            <a:t>FIN DU MONDE ET FIN DU MOIS</a:t>
          </a:r>
          <a:endParaRPr lang="en-US"/>
        </a:p>
      </dgm:t>
    </dgm:pt>
    <dgm:pt modelId="{D12A449D-BA4E-4E72-96F5-5422E47CCDA8}" type="parTrans" cxnId="{4B8B3F99-785E-4D04-8A70-842BE65D07DE}">
      <dgm:prSet/>
      <dgm:spPr/>
      <dgm:t>
        <a:bodyPr/>
        <a:lstStyle/>
        <a:p>
          <a:endParaRPr lang="en-US"/>
        </a:p>
      </dgm:t>
    </dgm:pt>
    <dgm:pt modelId="{7DEA9A1F-B3EC-4825-A63C-53C24BF5884F}" type="sibTrans" cxnId="{4B8B3F99-785E-4D04-8A70-842BE65D07DE}">
      <dgm:prSet/>
      <dgm:spPr/>
      <dgm:t>
        <a:bodyPr/>
        <a:lstStyle/>
        <a:p>
          <a:endParaRPr lang="en-US"/>
        </a:p>
      </dgm:t>
    </dgm:pt>
    <dgm:pt modelId="{CC286863-E851-49EE-AC0E-D808AB872267}">
      <dgm:prSet/>
      <dgm:spPr/>
      <dgm:t>
        <a:bodyPr/>
        <a:lstStyle/>
        <a:p>
          <a:r>
            <a:rPr lang="fr-FR" b="1"/>
            <a:t>DIFFICULTÉS DE LA « CONVERGENCES DES LUTTES » ET DE L’INTERSECTIONNALITÉ</a:t>
          </a:r>
          <a:endParaRPr lang="en-US"/>
        </a:p>
      </dgm:t>
    </dgm:pt>
    <dgm:pt modelId="{BC0FA199-9D04-41EE-906F-F92731713DDD}" type="parTrans" cxnId="{B1CDA081-C2AC-4D51-BE35-0743FDEED179}">
      <dgm:prSet/>
      <dgm:spPr/>
      <dgm:t>
        <a:bodyPr/>
        <a:lstStyle/>
        <a:p>
          <a:endParaRPr lang="en-US"/>
        </a:p>
      </dgm:t>
    </dgm:pt>
    <dgm:pt modelId="{DD7F18C8-CC5C-4719-A1D6-250551810783}" type="sibTrans" cxnId="{B1CDA081-C2AC-4D51-BE35-0743FDEED179}">
      <dgm:prSet/>
      <dgm:spPr/>
      <dgm:t>
        <a:bodyPr/>
        <a:lstStyle/>
        <a:p>
          <a:endParaRPr lang="en-US"/>
        </a:p>
      </dgm:t>
    </dgm:pt>
    <dgm:pt modelId="{261709D3-49BA-423F-861F-DD14BEE463A3}">
      <dgm:prSet/>
      <dgm:spPr/>
      <dgm:t>
        <a:bodyPr/>
        <a:lstStyle/>
        <a:p>
          <a:r>
            <a:rPr lang="fr-FR" b="1"/>
            <a:t>MOUVEMENTS « PROGRESSISTES » ET MOUVEMENTS « CONSERVATEURS »</a:t>
          </a:r>
          <a:endParaRPr lang="en-US"/>
        </a:p>
      </dgm:t>
    </dgm:pt>
    <dgm:pt modelId="{A3715DFD-C435-4346-87DD-BE03380B819C}" type="parTrans" cxnId="{2576478C-48EA-4308-A772-43EC516E1B0A}">
      <dgm:prSet/>
      <dgm:spPr/>
      <dgm:t>
        <a:bodyPr/>
        <a:lstStyle/>
        <a:p>
          <a:endParaRPr lang="en-US"/>
        </a:p>
      </dgm:t>
    </dgm:pt>
    <dgm:pt modelId="{F3E87953-C71F-4C4F-9ABB-303C9FF42D20}" type="sibTrans" cxnId="{2576478C-48EA-4308-A772-43EC516E1B0A}">
      <dgm:prSet/>
      <dgm:spPr/>
      <dgm:t>
        <a:bodyPr/>
        <a:lstStyle/>
        <a:p>
          <a:endParaRPr lang="en-US"/>
        </a:p>
      </dgm:t>
    </dgm:pt>
    <dgm:pt modelId="{513A89CE-BC1C-4806-8250-93AF774DE119}">
      <dgm:prSet/>
      <dgm:spPr/>
      <dgm:t>
        <a:bodyPr/>
        <a:lstStyle/>
        <a:p>
          <a:r>
            <a:rPr lang="fr-FR"/>
            <a:t>« anti-mouvements » conservateurs, identitaires, nationalistes, suprémacistes, masculinistes, racistes</a:t>
          </a:r>
          <a:r>
            <a:rPr lang="en-US"/>
            <a:t>…</a:t>
          </a:r>
        </a:p>
      </dgm:t>
    </dgm:pt>
    <dgm:pt modelId="{9953A5EA-DE91-4D29-A288-6256270057B4}" type="parTrans" cxnId="{90F66452-57C6-4FE2-8797-6FFCF368E5A6}">
      <dgm:prSet/>
      <dgm:spPr/>
      <dgm:t>
        <a:bodyPr/>
        <a:lstStyle/>
        <a:p>
          <a:endParaRPr lang="en-US"/>
        </a:p>
      </dgm:t>
    </dgm:pt>
    <dgm:pt modelId="{A5C9B7DA-9189-4534-B1EB-D919B0A6BEC2}" type="sibTrans" cxnId="{90F66452-57C6-4FE2-8797-6FFCF368E5A6}">
      <dgm:prSet/>
      <dgm:spPr/>
      <dgm:t>
        <a:bodyPr/>
        <a:lstStyle/>
        <a:p>
          <a:endParaRPr lang="en-US"/>
        </a:p>
      </dgm:t>
    </dgm:pt>
    <dgm:pt modelId="{655BEBD8-0052-D24B-8873-9B5E2F9395F7}" type="pres">
      <dgm:prSet presAssocID="{52C04F43-6CED-4FB7-9CC5-889E16693E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97AE6EE-49B7-294E-B4AF-96213DD23BD3}" type="pres">
      <dgm:prSet presAssocID="{C806EB93-F8D6-4CC1-977D-779B34ABCC0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4A5851-F2C2-9D49-9965-5E64B6593B4D}" type="pres">
      <dgm:prSet presAssocID="{7DEA9A1F-B3EC-4825-A63C-53C24BF5884F}" presName="spacer" presStyleCnt="0"/>
      <dgm:spPr/>
    </dgm:pt>
    <dgm:pt modelId="{5A680E95-8D71-144E-8A18-4662287C191A}" type="pres">
      <dgm:prSet presAssocID="{CC286863-E851-49EE-AC0E-D808AB87226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EE5D27-38B7-984D-87AD-7D1FEDE93914}" type="pres">
      <dgm:prSet presAssocID="{DD7F18C8-CC5C-4719-A1D6-250551810783}" presName="spacer" presStyleCnt="0"/>
      <dgm:spPr/>
    </dgm:pt>
    <dgm:pt modelId="{3409BFC4-1925-F144-B6A9-146CCABF295A}" type="pres">
      <dgm:prSet presAssocID="{261709D3-49BA-423F-861F-DD14BEE463A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1536C4-3EAD-8C41-95AE-CC53BCF3B2B6}" type="pres">
      <dgm:prSet presAssocID="{261709D3-49BA-423F-861F-DD14BEE463A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A65DFEB-C547-764E-80CF-63AC6E9928C8}" type="presOf" srcId="{52C04F43-6CED-4FB7-9CC5-889E16693EA8}" destId="{655BEBD8-0052-D24B-8873-9B5E2F9395F7}" srcOrd="0" destOrd="0" presId="urn:microsoft.com/office/officeart/2005/8/layout/vList2"/>
    <dgm:cxn modelId="{8CAD23D7-10E2-7D46-92BC-630FEE48623B}" type="presOf" srcId="{261709D3-49BA-423F-861F-DD14BEE463A3}" destId="{3409BFC4-1925-F144-B6A9-146CCABF295A}" srcOrd="0" destOrd="0" presId="urn:microsoft.com/office/officeart/2005/8/layout/vList2"/>
    <dgm:cxn modelId="{D44200BC-B64E-9649-AC9C-CB3CBDFD4CBE}" type="presOf" srcId="{C806EB93-F8D6-4CC1-977D-779B34ABCC05}" destId="{997AE6EE-49B7-294E-B4AF-96213DD23BD3}" srcOrd="0" destOrd="0" presId="urn:microsoft.com/office/officeart/2005/8/layout/vList2"/>
    <dgm:cxn modelId="{C8C12FD6-0730-3848-B591-3D9ABAAAE931}" type="presOf" srcId="{513A89CE-BC1C-4806-8250-93AF774DE119}" destId="{1C1536C4-3EAD-8C41-95AE-CC53BCF3B2B6}" srcOrd="0" destOrd="0" presId="urn:microsoft.com/office/officeart/2005/8/layout/vList2"/>
    <dgm:cxn modelId="{DC24C178-EB9E-8B4E-B2C6-FB795CA6A47F}" type="presOf" srcId="{CC286863-E851-49EE-AC0E-D808AB872267}" destId="{5A680E95-8D71-144E-8A18-4662287C191A}" srcOrd="0" destOrd="0" presId="urn:microsoft.com/office/officeart/2005/8/layout/vList2"/>
    <dgm:cxn modelId="{B1CDA081-C2AC-4D51-BE35-0743FDEED179}" srcId="{52C04F43-6CED-4FB7-9CC5-889E16693EA8}" destId="{CC286863-E851-49EE-AC0E-D808AB872267}" srcOrd="1" destOrd="0" parTransId="{BC0FA199-9D04-41EE-906F-F92731713DDD}" sibTransId="{DD7F18C8-CC5C-4719-A1D6-250551810783}"/>
    <dgm:cxn modelId="{2576478C-48EA-4308-A772-43EC516E1B0A}" srcId="{52C04F43-6CED-4FB7-9CC5-889E16693EA8}" destId="{261709D3-49BA-423F-861F-DD14BEE463A3}" srcOrd="2" destOrd="0" parTransId="{A3715DFD-C435-4346-87DD-BE03380B819C}" sibTransId="{F3E87953-C71F-4C4F-9ABB-303C9FF42D20}"/>
    <dgm:cxn modelId="{4B8B3F99-785E-4D04-8A70-842BE65D07DE}" srcId="{52C04F43-6CED-4FB7-9CC5-889E16693EA8}" destId="{C806EB93-F8D6-4CC1-977D-779B34ABCC05}" srcOrd="0" destOrd="0" parTransId="{D12A449D-BA4E-4E72-96F5-5422E47CCDA8}" sibTransId="{7DEA9A1F-B3EC-4825-A63C-53C24BF5884F}"/>
    <dgm:cxn modelId="{90F66452-57C6-4FE2-8797-6FFCF368E5A6}" srcId="{261709D3-49BA-423F-861F-DD14BEE463A3}" destId="{513A89CE-BC1C-4806-8250-93AF774DE119}" srcOrd="0" destOrd="0" parTransId="{9953A5EA-DE91-4D29-A288-6256270057B4}" sibTransId="{A5C9B7DA-9189-4534-B1EB-D919B0A6BEC2}"/>
    <dgm:cxn modelId="{86B54008-1FE4-C947-AEC2-6ACA4B3DC538}" type="presParOf" srcId="{655BEBD8-0052-D24B-8873-9B5E2F9395F7}" destId="{997AE6EE-49B7-294E-B4AF-96213DD23BD3}" srcOrd="0" destOrd="0" presId="urn:microsoft.com/office/officeart/2005/8/layout/vList2"/>
    <dgm:cxn modelId="{C4BF2237-962C-A14D-9C6F-4F948163A618}" type="presParOf" srcId="{655BEBD8-0052-D24B-8873-9B5E2F9395F7}" destId="{5C4A5851-F2C2-9D49-9965-5E64B6593B4D}" srcOrd="1" destOrd="0" presId="urn:microsoft.com/office/officeart/2005/8/layout/vList2"/>
    <dgm:cxn modelId="{878F56C9-99F2-1F4C-823F-E55750D1F26D}" type="presParOf" srcId="{655BEBD8-0052-D24B-8873-9B5E2F9395F7}" destId="{5A680E95-8D71-144E-8A18-4662287C191A}" srcOrd="2" destOrd="0" presId="urn:microsoft.com/office/officeart/2005/8/layout/vList2"/>
    <dgm:cxn modelId="{EB5C13A7-0637-9742-8D57-E2CA64F40E33}" type="presParOf" srcId="{655BEBD8-0052-D24B-8873-9B5E2F9395F7}" destId="{76EE5D27-38B7-984D-87AD-7D1FEDE93914}" srcOrd="3" destOrd="0" presId="urn:microsoft.com/office/officeart/2005/8/layout/vList2"/>
    <dgm:cxn modelId="{B17D6472-E872-CB4F-A9C6-3BA78D31F331}" type="presParOf" srcId="{655BEBD8-0052-D24B-8873-9B5E2F9395F7}" destId="{3409BFC4-1925-F144-B6A9-146CCABF295A}" srcOrd="4" destOrd="0" presId="urn:microsoft.com/office/officeart/2005/8/layout/vList2"/>
    <dgm:cxn modelId="{C6031D71-E98D-3D48-BA0A-F8E5F718200B}" type="presParOf" srcId="{655BEBD8-0052-D24B-8873-9B5E2F9395F7}" destId="{1C1536C4-3EAD-8C41-95AE-CC53BCF3B2B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9A9E4F-FB15-41C2-9999-1F68CE949D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7D91F5-E851-4514-8CEA-44C28776923B}">
      <dgm:prSet/>
      <dgm:spPr/>
      <dgm:t>
        <a:bodyPr/>
        <a:lstStyle/>
        <a:p>
          <a:r>
            <a:rPr lang="fr-FR"/>
            <a:t>Mobilisations écologistes et environnementales</a:t>
          </a:r>
          <a:endParaRPr lang="en-US"/>
        </a:p>
      </dgm:t>
    </dgm:pt>
    <dgm:pt modelId="{D9D0EC67-D366-434D-A5C5-2B003CBE96FF}" type="parTrans" cxnId="{F084FFCB-8FFF-41A2-9C78-6D0B9FB7F2A0}">
      <dgm:prSet/>
      <dgm:spPr/>
      <dgm:t>
        <a:bodyPr/>
        <a:lstStyle/>
        <a:p>
          <a:endParaRPr lang="en-US"/>
        </a:p>
      </dgm:t>
    </dgm:pt>
    <dgm:pt modelId="{5F23E25E-0287-4E1C-AF7B-6EDA79CC096B}" type="sibTrans" cxnId="{F084FFCB-8FFF-41A2-9C78-6D0B9FB7F2A0}">
      <dgm:prSet/>
      <dgm:spPr/>
      <dgm:t>
        <a:bodyPr/>
        <a:lstStyle/>
        <a:p>
          <a:endParaRPr lang="en-US"/>
        </a:p>
      </dgm:t>
    </dgm:pt>
    <dgm:pt modelId="{273091A9-82BA-486F-AA09-DC5B664D9ACE}">
      <dgm:prSet/>
      <dgm:spPr/>
      <dgm:t>
        <a:bodyPr/>
        <a:lstStyle/>
        <a:p>
          <a:r>
            <a:rPr lang="fr-FR" dirty="0"/>
            <a:t>Naturalistes, environnementalistes, décroissants, mouvement de la transition, </a:t>
          </a:r>
          <a:endParaRPr lang="en-US" dirty="0"/>
        </a:p>
      </dgm:t>
    </dgm:pt>
    <dgm:pt modelId="{F4D5F8AA-A833-4181-AE6F-B68D80F6033D}" type="parTrans" cxnId="{953069D8-7A61-491D-95C1-8858CF8E68D6}">
      <dgm:prSet/>
      <dgm:spPr/>
      <dgm:t>
        <a:bodyPr/>
        <a:lstStyle/>
        <a:p>
          <a:endParaRPr lang="en-US"/>
        </a:p>
      </dgm:t>
    </dgm:pt>
    <dgm:pt modelId="{82FB638F-1B3D-40AE-9B05-5F49FC4CF0D3}" type="sibTrans" cxnId="{953069D8-7A61-491D-95C1-8858CF8E68D6}">
      <dgm:prSet/>
      <dgm:spPr/>
      <dgm:t>
        <a:bodyPr/>
        <a:lstStyle/>
        <a:p>
          <a:endParaRPr lang="en-US"/>
        </a:p>
      </dgm:t>
    </dgm:pt>
    <dgm:pt modelId="{237FC985-4E95-465E-BE5D-C37A09D98633}">
      <dgm:prSet/>
      <dgm:spPr/>
      <dgm:t>
        <a:bodyPr/>
        <a:lstStyle/>
        <a:p>
          <a:r>
            <a:rPr lang="fr-FR"/>
            <a:t>Rébellion et radicalisations idéologiques</a:t>
          </a:r>
          <a:endParaRPr lang="en-US"/>
        </a:p>
      </dgm:t>
    </dgm:pt>
    <dgm:pt modelId="{1C477778-AA75-478F-8526-B866599F5B02}" type="parTrans" cxnId="{C15861F3-FEC1-4ECC-BA7D-EF899B6F369D}">
      <dgm:prSet/>
      <dgm:spPr/>
      <dgm:t>
        <a:bodyPr/>
        <a:lstStyle/>
        <a:p>
          <a:endParaRPr lang="en-US"/>
        </a:p>
      </dgm:t>
    </dgm:pt>
    <dgm:pt modelId="{58B3EC31-A9D6-413C-9662-46511393AF75}" type="sibTrans" cxnId="{C15861F3-FEC1-4ECC-BA7D-EF899B6F369D}">
      <dgm:prSet/>
      <dgm:spPr/>
      <dgm:t>
        <a:bodyPr/>
        <a:lstStyle/>
        <a:p>
          <a:endParaRPr lang="en-US"/>
        </a:p>
      </dgm:t>
    </dgm:pt>
    <dgm:pt modelId="{7FAEB07D-FFB0-4F9D-9CAB-5E033600C54D}">
      <dgm:prSet/>
      <dgm:spPr/>
      <dgm:t>
        <a:bodyPr/>
        <a:lstStyle/>
        <a:p>
          <a:r>
            <a:rPr lang="fr-FR"/>
            <a:t>Droites radicales et identitaires</a:t>
          </a:r>
          <a:endParaRPr lang="en-US"/>
        </a:p>
      </dgm:t>
    </dgm:pt>
    <dgm:pt modelId="{C4672D44-53DE-4536-9FC5-D1DE17EEB123}" type="parTrans" cxnId="{C4411CDD-A825-4EB3-AED9-D9AEE9CE1FC9}">
      <dgm:prSet/>
      <dgm:spPr/>
      <dgm:t>
        <a:bodyPr/>
        <a:lstStyle/>
        <a:p>
          <a:endParaRPr lang="en-US"/>
        </a:p>
      </dgm:t>
    </dgm:pt>
    <dgm:pt modelId="{4E634D15-2562-43AF-A375-365F61DA0011}" type="sibTrans" cxnId="{C4411CDD-A825-4EB3-AED9-D9AEE9CE1FC9}">
      <dgm:prSet/>
      <dgm:spPr/>
      <dgm:t>
        <a:bodyPr/>
        <a:lstStyle/>
        <a:p>
          <a:endParaRPr lang="en-US"/>
        </a:p>
      </dgm:t>
    </dgm:pt>
    <dgm:pt modelId="{9CEBD53E-2D4E-413F-B208-EC1BC0DB766C}">
      <dgm:prSet/>
      <dgm:spPr/>
      <dgm:t>
        <a:bodyPr/>
        <a:lstStyle/>
        <a:p>
          <a:r>
            <a:rPr lang="fr-FR"/>
            <a:t>Gauches radicales</a:t>
          </a:r>
          <a:endParaRPr lang="en-US"/>
        </a:p>
      </dgm:t>
    </dgm:pt>
    <dgm:pt modelId="{2DECF317-271E-421F-BDE7-088E6F0B883E}" type="parTrans" cxnId="{3313CFB6-CC84-4661-AA0C-A7412597CC43}">
      <dgm:prSet/>
      <dgm:spPr/>
      <dgm:t>
        <a:bodyPr/>
        <a:lstStyle/>
        <a:p>
          <a:endParaRPr lang="en-US"/>
        </a:p>
      </dgm:t>
    </dgm:pt>
    <dgm:pt modelId="{02D4D4E6-3DAB-4E4E-8D66-6354BD72A084}" type="sibTrans" cxnId="{3313CFB6-CC84-4661-AA0C-A7412597CC43}">
      <dgm:prSet/>
      <dgm:spPr/>
      <dgm:t>
        <a:bodyPr/>
        <a:lstStyle/>
        <a:p>
          <a:endParaRPr lang="en-US"/>
        </a:p>
      </dgm:t>
    </dgm:pt>
    <dgm:pt modelId="{2787C60A-89AC-4301-AB46-59649BC69DCE}">
      <dgm:prSet/>
      <dgm:spPr/>
      <dgm:t>
        <a:bodyPr/>
        <a:lstStyle/>
        <a:p>
          <a:r>
            <a:rPr lang="fr-FR"/>
            <a:t>La résistance syndicale</a:t>
          </a:r>
          <a:endParaRPr lang="en-US"/>
        </a:p>
      </dgm:t>
    </dgm:pt>
    <dgm:pt modelId="{5337BB0E-3524-4A3B-85F3-00D140E25FAD}" type="parTrans" cxnId="{53F36D94-178D-4974-9F0F-D13ECECF8486}">
      <dgm:prSet/>
      <dgm:spPr/>
      <dgm:t>
        <a:bodyPr/>
        <a:lstStyle/>
        <a:p>
          <a:endParaRPr lang="en-US"/>
        </a:p>
      </dgm:t>
    </dgm:pt>
    <dgm:pt modelId="{A462699E-AC32-43CC-98DC-F5F1602F3EA7}" type="sibTrans" cxnId="{53F36D94-178D-4974-9F0F-D13ECECF8486}">
      <dgm:prSet/>
      <dgm:spPr/>
      <dgm:t>
        <a:bodyPr/>
        <a:lstStyle/>
        <a:p>
          <a:endParaRPr lang="en-US"/>
        </a:p>
      </dgm:t>
    </dgm:pt>
    <dgm:pt modelId="{515D8C59-1B26-4741-9F48-FE32479B0CD5}">
      <dgm:prSet/>
      <dgm:spPr/>
      <dgm:t>
        <a:bodyPr/>
        <a:lstStyle/>
        <a:p>
          <a:r>
            <a:rPr lang="fr-FR"/>
            <a:t>Les syndicats historiques, entre institutionnalisation et contestation</a:t>
          </a:r>
          <a:endParaRPr lang="en-US"/>
        </a:p>
      </dgm:t>
    </dgm:pt>
    <dgm:pt modelId="{3DAD6AA1-029F-4D78-BC1D-06F062D203CE}" type="parTrans" cxnId="{D6B5BFF0-C2EF-40A7-9561-673AF226573C}">
      <dgm:prSet/>
      <dgm:spPr/>
      <dgm:t>
        <a:bodyPr/>
        <a:lstStyle/>
        <a:p>
          <a:endParaRPr lang="en-US"/>
        </a:p>
      </dgm:t>
    </dgm:pt>
    <dgm:pt modelId="{8CAABF87-6600-4A48-B3ED-9BCA040F7752}" type="sibTrans" cxnId="{D6B5BFF0-C2EF-40A7-9561-673AF226573C}">
      <dgm:prSet/>
      <dgm:spPr/>
      <dgm:t>
        <a:bodyPr/>
        <a:lstStyle/>
        <a:p>
          <a:endParaRPr lang="en-US"/>
        </a:p>
      </dgm:t>
    </dgm:pt>
    <dgm:pt modelId="{223BB490-0C4C-4F22-9F35-9D3C5E0090EF}">
      <dgm:prSet/>
      <dgm:spPr/>
      <dgm:t>
        <a:bodyPr/>
        <a:lstStyle/>
        <a:p>
          <a:r>
            <a:rPr lang="fr-FR" dirty="0"/>
            <a:t>La rébellion du précariat? Intermittents / Uber/Amazone</a:t>
          </a:r>
          <a:endParaRPr lang="en-US" dirty="0"/>
        </a:p>
      </dgm:t>
    </dgm:pt>
    <dgm:pt modelId="{BD8B7107-4043-4531-B2BD-C959907B62D0}" type="parTrans" cxnId="{028D0672-A662-4E1D-AA14-F544B7ADCADF}">
      <dgm:prSet/>
      <dgm:spPr/>
      <dgm:t>
        <a:bodyPr/>
        <a:lstStyle/>
        <a:p>
          <a:endParaRPr lang="en-US"/>
        </a:p>
      </dgm:t>
    </dgm:pt>
    <dgm:pt modelId="{BBD21378-C906-41A1-9012-974AC38270E5}" type="sibTrans" cxnId="{028D0672-A662-4E1D-AA14-F544B7ADCADF}">
      <dgm:prSet/>
      <dgm:spPr/>
      <dgm:t>
        <a:bodyPr/>
        <a:lstStyle/>
        <a:p>
          <a:endParaRPr lang="en-US"/>
        </a:p>
      </dgm:t>
    </dgm:pt>
    <dgm:pt modelId="{BD4213EC-3CAF-4230-B0FA-CEEB7AC93AB6}">
      <dgm:prSet/>
      <dgm:spPr/>
      <dgm:t>
        <a:bodyPr/>
        <a:lstStyle/>
        <a:p>
          <a:r>
            <a:rPr lang="fr-FR"/>
            <a:t>La rébellion des marges</a:t>
          </a:r>
          <a:endParaRPr lang="en-US"/>
        </a:p>
      </dgm:t>
    </dgm:pt>
    <dgm:pt modelId="{F46FB902-B1F9-4C8B-8693-9A7A45312270}" type="parTrans" cxnId="{02AC9D05-82F3-43F3-9F92-A6DC744BAB78}">
      <dgm:prSet/>
      <dgm:spPr/>
      <dgm:t>
        <a:bodyPr/>
        <a:lstStyle/>
        <a:p>
          <a:endParaRPr lang="en-US"/>
        </a:p>
      </dgm:t>
    </dgm:pt>
    <dgm:pt modelId="{170C2DA0-FCC9-42DE-8D9D-948336407FFD}" type="sibTrans" cxnId="{02AC9D05-82F3-43F3-9F92-A6DC744BAB78}">
      <dgm:prSet/>
      <dgm:spPr/>
      <dgm:t>
        <a:bodyPr/>
        <a:lstStyle/>
        <a:p>
          <a:endParaRPr lang="en-US"/>
        </a:p>
      </dgm:t>
    </dgm:pt>
    <dgm:pt modelId="{CFB60CB2-B0A1-492A-8693-87F4E4D1C339}">
      <dgm:prSet/>
      <dgm:spPr/>
      <dgm:t>
        <a:bodyPr/>
        <a:lstStyle/>
        <a:p>
          <a:r>
            <a:rPr lang="fr-FR"/>
            <a:t>Les sans-emplois, les sans-logis, les sans-papiers</a:t>
          </a:r>
          <a:endParaRPr lang="en-US"/>
        </a:p>
      </dgm:t>
    </dgm:pt>
    <dgm:pt modelId="{E86E71FD-A96B-416A-A954-695D10B2E58A}" type="parTrans" cxnId="{C333204F-256E-4E27-91AA-192C57B49621}">
      <dgm:prSet/>
      <dgm:spPr/>
      <dgm:t>
        <a:bodyPr/>
        <a:lstStyle/>
        <a:p>
          <a:endParaRPr lang="en-US"/>
        </a:p>
      </dgm:t>
    </dgm:pt>
    <dgm:pt modelId="{D8D9FDD1-1B28-4131-B68C-58069D5D48F7}" type="sibTrans" cxnId="{C333204F-256E-4E27-91AA-192C57B49621}">
      <dgm:prSet/>
      <dgm:spPr/>
      <dgm:t>
        <a:bodyPr/>
        <a:lstStyle/>
        <a:p>
          <a:endParaRPr lang="en-US"/>
        </a:p>
      </dgm:t>
    </dgm:pt>
    <dgm:pt modelId="{444B0E20-17DF-504D-854F-0A33FB84B394}" type="pres">
      <dgm:prSet presAssocID="{5C9A9E4F-FB15-41C2-9999-1F68CE949D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7772631-8BB1-A545-8FD2-C5E4CC357C3D}" type="pres">
      <dgm:prSet presAssocID="{677D91F5-E851-4514-8CEA-44C28776923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B6CFAB-4157-FD4E-8779-66599CB735F7}" type="pres">
      <dgm:prSet presAssocID="{677D91F5-E851-4514-8CEA-44C28776923B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25BACD-D54C-EE49-8A65-A31889D3E442}" type="pres">
      <dgm:prSet presAssocID="{237FC985-4E95-465E-BE5D-C37A09D9863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2CB6C7-F954-6248-AD33-34769B26B7DE}" type="pres">
      <dgm:prSet presAssocID="{237FC985-4E95-465E-BE5D-C37A09D98633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DC21F2-D2B2-D64F-BA19-D424B26CC835}" type="pres">
      <dgm:prSet presAssocID="{2787C60A-89AC-4301-AB46-59649BC69DC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96A929-6D0B-0145-8E10-FA77179A2F2F}" type="pres">
      <dgm:prSet presAssocID="{2787C60A-89AC-4301-AB46-59649BC69DCE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797C99-FB5C-D04F-AF38-56A6D39E3CCC}" type="pres">
      <dgm:prSet presAssocID="{BD4213EC-3CAF-4230-B0FA-CEEB7AC93AB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72CA1-8B9A-B045-9060-93652190CDC9}" type="pres">
      <dgm:prSet presAssocID="{BD4213EC-3CAF-4230-B0FA-CEEB7AC93AB6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E1A85DB-682D-4D40-9963-B004EAA884B5}" type="presOf" srcId="{5C9A9E4F-FB15-41C2-9999-1F68CE949D53}" destId="{444B0E20-17DF-504D-854F-0A33FB84B394}" srcOrd="0" destOrd="0" presId="urn:microsoft.com/office/officeart/2005/8/layout/vList2"/>
    <dgm:cxn modelId="{29033BDD-8E9A-A248-A1B0-E8559EBEB208}" type="presOf" srcId="{273091A9-82BA-486F-AA09-DC5B664D9ACE}" destId="{F5B6CFAB-4157-FD4E-8779-66599CB735F7}" srcOrd="0" destOrd="0" presId="urn:microsoft.com/office/officeart/2005/8/layout/vList2"/>
    <dgm:cxn modelId="{C49A2451-C4E2-6644-91C1-F8DEB24CBD24}" type="presOf" srcId="{237FC985-4E95-465E-BE5D-C37A09D98633}" destId="{2E25BACD-D54C-EE49-8A65-A31889D3E442}" srcOrd="0" destOrd="0" presId="urn:microsoft.com/office/officeart/2005/8/layout/vList2"/>
    <dgm:cxn modelId="{B13DB475-D93C-1648-95CC-3F55FA614DD6}" type="presOf" srcId="{CFB60CB2-B0A1-492A-8693-87F4E4D1C339}" destId="{B2E72CA1-8B9A-B045-9060-93652190CDC9}" srcOrd="0" destOrd="0" presId="urn:microsoft.com/office/officeart/2005/8/layout/vList2"/>
    <dgm:cxn modelId="{028D0672-A662-4E1D-AA14-F544B7ADCADF}" srcId="{2787C60A-89AC-4301-AB46-59649BC69DCE}" destId="{223BB490-0C4C-4F22-9F35-9D3C5E0090EF}" srcOrd="1" destOrd="0" parTransId="{BD8B7107-4043-4531-B2BD-C959907B62D0}" sibTransId="{BBD21378-C906-41A1-9012-974AC38270E5}"/>
    <dgm:cxn modelId="{62B4F1D0-8724-ED4D-87CF-5E7D1093A606}" type="presOf" srcId="{515D8C59-1B26-4741-9F48-FE32479B0CD5}" destId="{FD96A929-6D0B-0145-8E10-FA77179A2F2F}" srcOrd="0" destOrd="0" presId="urn:microsoft.com/office/officeart/2005/8/layout/vList2"/>
    <dgm:cxn modelId="{C7D018AA-9718-AA4F-8D50-3DB573CA9898}" type="presOf" srcId="{9CEBD53E-2D4E-413F-B208-EC1BC0DB766C}" destId="{1B2CB6C7-F954-6248-AD33-34769B26B7DE}" srcOrd="0" destOrd="1" presId="urn:microsoft.com/office/officeart/2005/8/layout/vList2"/>
    <dgm:cxn modelId="{C4411CDD-A825-4EB3-AED9-D9AEE9CE1FC9}" srcId="{237FC985-4E95-465E-BE5D-C37A09D98633}" destId="{7FAEB07D-FFB0-4F9D-9CAB-5E033600C54D}" srcOrd="0" destOrd="0" parTransId="{C4672D44-53DE-4536-9FC5-D1DE17EEB123}" sibTransId="{4E634D15-2562-43AF-A375-365F61DA0011}"/>
    <dgm:cxn modelId="{C15861F3-FEC1-4ECC-BA7D-EF899B6F369D}" srcId="{5C9A9E4F-FB15-41C2-9999-1F68CE949D53}" destId="{237FC985-4E95-465E-BE5D-C37A09D98633}" srcOrd="1" destOrd="0" parTransId="{1C477778-AA75-478F-8526-B866599F5B02}" sibTransId="{58B3EC31-A9D6-413C-9662-46511393AF75}"/>
    <dgm:cxn modelId="{02AC9D05-82F3-43F3-9F92-A6DC744BAB78}" srcId="{5C9A9E4F-FB15-41C2-9999-1F68CE949D53}" destId="{BD4213EC-3CAF-4230-B0FA-CEEB7AC93AB6}" srcOrd="3" destOrd="0" parTransId="{F46FB902-B1F9-4C8B-8693-9A7A45312270}" sibTransId="{170C2DA0-FCC9-42DE-8D9D-948336407FFD}"/>
    <dgm:cxn modelId="{E74A5290-AD0A-7047-9C1B-F2304918391F}" type="presOf" srcId="{7FAEB07D-FFB0-4F9D-9CAB-5E033600C54D}" destId="{1B2CB6C7-F954-6248-AD33-34769B26B7DE}" srcOrd="0" destOrd="0" presId="urn:microsoft.com/office/officeart/2005/8/layout/vList2"/>
    <dgm:cxn modelId="{F084FFCB-8FFF-41A2-9C78-6D0B9FB7F2A0}" srcId="{5C9A9E4F-FB15-41C2-9999-1F68CE949D53}" destId="{677D91F5-E851-4514-8CEA-44C28776923B}" srcOrd="0" destOrd="0" parTransId="{D9D0EC67-D366-434D-A5C5-2B003CBE96FF}" sibTransId="{5F23E25E-0287-4E1C-AF7B-6EDA79CC096B}"/>
    <dgm:cxn modelId="{53F36D94-178D-4974-9F0F-D13ECECF8486}" srcId="{5C9A9E4F-FB15-41C2-9999-1F68CE949D53}" destId="{2787C60A-89AC-4301-AB46-59649BC69DCE}" srcOrd="2" destOrd="0" parTransId="{5337BB0E-3524-4A3B-85F3-00D140E25FAD}" sibTransId="{A462699E-AC32-43CC-98DC-F5F1602F3EA7}"/>
    <dgm:cxn modelId="{6C901D9B-89EF-FE45-ABEE-291A07D973F7}" type="presOf" srcId="{BD4213EC-3CAF-4230-B0FA-CEEB7AC93AB6}" destId="{A4797C99-FB5C-D04F-AF38-56A6D39E3CCC}" srcOrd="0" destOrd="0" presId="urn:microsoft.com/office/officeart/2005/8/layout/vList2"/>
    <dgm:cxn modelId="{BF404FA6-1F95-9244-A9AB-59AEA507AE82}" type="presOf" srcId="{677D91F5-E851-4514-8CEA-44C28776923B}" destId="{B7772631-8BB1-A545-8FD2-C5E4CC357C3D}" srcOrd="0" destOrd="0" presId="urn:microsoft.com/office/officeart/2005/8/layout/vList2"/>
    <dgm:cxn modelId="{D6B5BFF0-C2EF-40A7-9561-673AF226573C}" srcId="{2787C60A-89AC-4301-AB46-59649BC69DCE}" destId="{515D8C59-1B26-4741-9F48-FE32479B0CD5}" srcOrd="0" destOrd="0" parTransId="{3DAD6AA1-029F-4D78-BC1D-06F062D203CE}" sibTransId="{8CAABF87-6600-4A48-B3ED-9BCA040F7752}"/>
    <dgm:cxn modelId="{162D095A-B0A1-AD46-A116-F1F8BEBA63FF}" type="presOf" srcId="{223BB490-0C4C-4F22-9F35-9D3C5E0090EF}" destId="{FD96A929-6D0B-0145-8E10-FA77179A2F2F}" srcOrd="0" destOrd="1" presId="urn:microsoft.com/office/officeart/2005/8/layout/vList2"/>
    <dgm:cxn modelId="{C333204F-256E-4E27-91AA-192C57B49621}" srcId="{BD4213EC-3CAF-4230-B0FA-CEEB7AC93AB6}" destId="{CFB60CB2-B0A1-492A-8693-87F4E4D1C339}" srcOrd="0" destOrd="0" parTransId="{E86E71FD-A96B-416A-A954-695D10B2E58A}" sibTransId="{D8D9FDD1-1B28-4131-B68C-58069D5D48F7}"/>
    <dgm:cxn modelId="{3313CFB6-CC84-4661-AA0C-A7412597CC43}" srcId="{237FC985-4E95-465E-BE5D-C37A09D98633}" destId="{9CEBD53E-2D4E-413F-B208-EC1BC0DB766C}" srcOrd="1" destOrd="0" parTransId="{2DECF317-271E-421F-BDE7-088E6F0B883E}" sibTransId="{02D4D4E6-3DAB-4E4E-8D66-6354BD72A084}"/>
    <dgm:cxn modelId="{953069D8-7A61-491D-95C1-8858CF8E68D6}" srcId="{677D91F5-E851-4514-8CEA-44C28776923B}" destId="{273091A9-82BA-486F-AA09-DC5B664D9ACE}" srcOrd="0" destOrd="0" parTransId="{F4D5F8AA-A833-4181-AE6F-B68D80F6033D}" sibTransId="{82FB638F-1B3D-40AE-9B05-5F49FC4CF0D3}"/>
    <dgm:cxn modelId="{E4D33FC7-A35F-034B-996B-9480CD5CD262}" type="presOf" srcId="{2787C60A-89AC-4301-AB46-59649BC69DCE}" destId="{11DC21F2-D2B2-D64F-BA19-D424B26CC835}" srcOrd="0" destOrd="0" presId="urn:microsoft.com/office/officeart/2005/8/layout/vList2"/>
    <dgm:cxn modelId="{95AF203E-709C-D244-84EF-EAC2CEBE1616}" type="presParOf" srcId="{444B0E20-17DF-504D-854F-0A33FB84B394}" destId="{B7772631-8BB1-A545-8FD2-C5E4CC357C3D}" srcOrd="0" destOrd="0" presId="urn:microsoft.com/office/officeart/2005/8/layout/vList2"/>
    <dgm:cxn modelId="{E1C0C572-74F7-BF40-8711-308DB7DE2F8F}" type="presParOf" srcId="{444B0E20-17DF-504D-854F-0A33FB84B394}" destId="{F5B6CFAB-4157-FD4E-8779-66599CB735F7}" srcOrd="1" destOrd="0" presId="urn:microsoft.com/office/officeart/2005/8/layout/vList2"/>
    <dgm:cxn modelId="{63C3BDF2-075E-B84E-B680-265EEC421AB7}" type="presParOf" srcId="{444B0E20-17DF-504D-854F-0A33FB84B394}" destId="{2E25BACD-D54C-EE49-8A65-A31889D3E442}" srcOrd="2" destOrd="0" presId="urn:microsoft.com/office/officeart/2005/8/layout/vList2"/>
    <dgm:cxn modelId="{B0A813C8-3812-5A4E-A02A-1675261058E9}" type="presParOf" srcId="{444B0E20-17DF-504D-854F-0A33FB84B394}" destId="{1B2CB6C7-F954-6248-AD33-34769B26B7DE}" srcOrd="3" destOrd="0" presId="urn:microsoft.com/office/officeart/2005/8/layout/vList2"/>
    <dgm:cxn modelId="{E0E1B542-7E74-A04D-AFF5-6800764F0745}" type="presParOf" srcId="{444B0E20-17DF-504D-854F-0A33FB84B394}" destId="{11DC21F2-D2B2-D64F-BA19-D424B26CC835}" srcOrd="4" destOrd="0" presId="urn:microsoft.com/office/officeart/2005/8/layout/vList2"/>
    <dgm:cxn modelId="{B5935C37-CD83-0742-B236-1E8B17CC6758}" type="presParOf" srcId="{444B0E20-17DF-504D-854F-0A33FB84B394}" destId="{FD96A929-6D0B-0145-8E10-FA77179A2F2F}" srcOrd="5" destOrd="0" presId="urn:microsoft.com/office/officeart/2005/8/layout/vList2"/>
    <dgm:cxn modelId="{529CC01B-432E-DC42-AE94-04CE0695DAFA}" type="presParOf" srcId="{444B0E20-17DF-504D-854F-0A33FB84B394}" destId="{A4797C99-FB5C-D04F-AF38-56A6D39E3CCC}" srcOrd="6" destOrd="0" presId="urn:microsoft.com/office/officeart/2005/8/layout/vList2"/>
    <dgm:cxn modelId="{56E8AE5D-963E-B441-956F-0FB2087A8293}" type="presParOf" srcId="{444B0E20-17DF-504D-854F-0A33FB84B394}" destId="{B2E72CA1-8B9A-B045-9060-93652190CDC9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AA43FB-90EB-4681-A0AD-E8AD6F83E2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8FE377-D93E-4F26-B9FA-94E15D5EBDA3}">
      <dgm:prSet/>
      <dgm:spPr/>
      <dgm:t>
        <a:bodyPr/>
        <a:lstStyle/>
        <a:p>
          <a:r>
            <a:rPr lang="fr-FR"/>
            <a:t>Affirmations identitaires et politisation des mœurs</a:t>
          </a:r>
          <a:endParaRPr lang="en-US"/>
        </a:p>
      </dgm:t>
    </dgm:pt>
    <dgm:pt modelId="{D45EBDEF-7C9E-4567-9015-AF0833180FE5}" type="parTrans" cxnId="{67E438C2-6656-4683-85D8-67576D4307BF}">
      <dgm:prSet/>
      <dgm:spPr/>
      <dgm:t>
        <a:bodyPr/>
        <a:lstStyle/>
        <a:p>
          <a:endParaRPr lang="en-US"/>
        </a:p>
      </dgm:t>
    </dgm:pt>
    <dgm:pt modelId="{8C52725E-4566-4E49-96F3-549287094D9D}" type="sibTrans" cxnId="{67E438C2-6656-4683-85D8-67576D4307BF}">
      <dgm:prSet/>
      <dgm:spPr/>
      <dgm:t>
        <a:bodyPr/>
        <a:lstStyle/>
        <a:p>
          <a:endParaRPr lang="en-US"/>
        </a:p>
      </dgm:t>
    </dgm:pt>
    <dgm:pt modelId="{B47DA62E-DAC4-4671-983A-E6C755630A2C}">
      <dgm:prSet/>
      <dgm:spPr/>
      <dgm:t>
        <a:bodyPr/>
        <a:lstStyle/>
        <a:p>
          <a:r>
            <a:rPr lang="fr-FR" dirty="0"/>
            <a:t>Les féminismes (1, 2, 3, 4) </a:t>
          </a:r>
          <a:endParaRPr lang="en-US" dirty="0"/>
        </a:p>
      </dgm:t>
    </dgm:pt>
    <dgm:pt modelId="{471A849B-ED0F-43B5-8674-5A83D089C94E}" type="parTrans" cxnId="{F603B85F-B394-4801-87C9-5CE03F8852B6}">
      <dgm:prSet/>
      <dgm:spPr/>
      <dgm:t>
        <a:bodyPr/>
        <a:lstStyle/>
        <a:p>
          <a:endParaRPr lang="en-US"/>
        </a:p>
      </dgm:t>
    </dgm:pt>
    <dgm:pt modelId="{A35AAAF7-7747-4F7A-A907-74CD4724F606}" type="sibTrans" cxnId="{F603B85F-B394-4801-87C9-5CE03F8852B6}">
      <dgm:prSet/>
      <dgm:spPr/>
      <dgm:t>
        <a:bodyPr/>
        <a:lstStyle/>
        <a:p>
          <a:endParaRPr lang="en-US"/>
        </a:p>
      </dgm:t>
    </dgm:pt>
    <dgm:pt modelId="{36941248-E171-4C52-92C9-F1D406254301}">
      <dgm:prSet/>
      <dgm:spPr/>
      <dgm:t>
        <a:bodyPr/>
        <a:lstStyle/>
        <a:p>
          <a:r>
            <a:rPr lang="fr-FR" dirty="0"/>
            <a:t>LGBTQIA +</a:t>
          </a:r>
          <a:endParaRPr lang="en-US" dirty="0"/>
        </a:p>
      </dgm:t>
    </dgm:pt>
    <dgm:pt modelId="{C8083462-CA26-4AFB-9D1D-1DBD14C3372A}" type="parTrans" cxnId="{FEEF2145-B4A7-4435-AA35-4FA1915C9335}">
      <dgm:prSet/>
      <dgm:spPr/>
      <dgm:t>
        <a:bodyPr/>
        <a:lstStyle/>
        <a:p>
          <a:endParaRPr lang="en-US"/>
        </a:p>
      </dgm:t>
    </dgm:pt>
    <dgm:pt modelId="{940D5EE3-27C5-43A1-B5F1-467245985A27}" type="sibTrans" cxnId="{FEEF2145-B4A7-4435-AA35-4FA1915C9335}">
      <dgm:prSet/>
      <dgm:spPr/>
      <dgm:t>
        <a:bodyPr/>
        <a:lstStyle/>
        <a:p>
          <a:endParaRPr lang="en-US"/>
        </a:p>
      </dgm:t>
    </dgm:pt>
    <dgm:pt modelId="{B829509B-690D-4D72-A9A1-44864428C734}">
      <dgm:prSet/>
      <dgm:spPr/>
      <dgm:t>
        <a:bodyPr/>
        <a:lstStyle/>
        <a:p>
          <a:r>
            <a:rPr lang="fr-FR" dirty="0"/>
            <a:t>Les mobilisations </a:t>
          </a:r>
          <a:r>
            <a:rPr lang="fr-FR" dirty="0" err="1"/>
            <a:t>anti-racistes</a:t>
          </a:r>
          <a:r>
            <a:rPr lang="fr-FR" dirty="0"/>
            <a:t>, </a:t>
          </a:r>
          <a:r>
            <a:rPr lang="fr-FR" dirty="0" err="1"/>
            <a:t>décoloniales</a:t>
          </a:r>
          <a:r>
            <a:rPr lang="fr-FR" dirty="0"/>
            <a:t>, </a:t>
          </a:r>
          <a:endParaRPr lang="en-US" dirty="0"/>
        </a:p>
      </dgm:t>
    </dgm:pt>
    <dgm:pt modelId="{B2A9BA79-215E-4E4A-9DBE-B352FD420256}" type="parTrans" cxnId="{3CB85B22-82AA-4A68-A5B3-3A9C065EA2EE}">
      <dgm:prSet/>
      <dgm:spPr/>
      <dgm:t>
        <a:bodyPr/>
        <a:lstStyle/>
        <a:p>
          <a:endParaRPr lang="en-US"/>
        </a:p>
      </dgm:t>
    </dgm:pt>
    <dgm:pt modelId="{9992B3EA-8856-4C0F-B3AD-91406772F087}" type="sibTrans" cxnId="{3CB85B22-82AA-4A68-A5B3-3A9C065EA2EE}">
      <dgm:prSet/>
      <dgm:spPr/>
      <dgm:t>
        <a:bodyPr/>
        <a:lstStyle/>
        <a:p>
          <a:endParaRPr lang="en-US"/>
        </a:p>
      </dgm:t>
    </dgm:pt>
    <dgm:pt modelId="{3E11CCCC-8874-4B83-8C67-D445BED99E76}">
      <dgm:prSet/>
      <dgm:spPr/>
      <dgm:t>
        <a:bodyPr/>
        <a:lstStyle/>
        <a:p>
          <a:r>
            <a:rPr lang="fr-FR"/>
            <a:t>Anti-racisme et luttes post-dé-coloniales</a:t>
          </a:r>
          <a:endParaRPr lang="en-US"/>
        </a:p>
      </dgm:t>
    </dgm:pt>
    <dgm:pt modelId="{6E257370-9731-498A-A6DA-574E0B4A3DC4}" type="parTrans" cxnId="{BD2D244A-2E3A-44C5-BC79-F3227EF7913D}">
      <dgm:prSet/>
      <dgm:spPr/>
      <dgm:t>
        <a:bodyPr/>
        <a:lstStyle/>
        <a:p>
          <a:endParaRPr lang="en-US"/>
        </a:p>
      </dgm:t>
    </dgm:pt>
    <dgm:pt modelId="{2EC63167-2B19-43A0-981F-6E451ED6AE82}" type="sibTrans" cxnId="{BD2D244A-2E3A-44C5-BC79-F3227EF7913D}">
      <dgm:prSet/>
      <dgm:spPr/>
      <dgm:t>
        <a:bodyPr/>
        <a:lstStyle/>
        <a:p>
          <a:endParaRPr lang="en-US"/>
        </a:p>
      </dgm:t>
    </dgm:pt>
    <dgm:pt modelId="{9A8DB4AD-6617-4287-8560-B62D5D0C305D}">
      <dgm:prSet/>
      <dgm:spPr/>
      <dgm:t>
        <a:bodyPr/>
        <a:lstStyle/>
        <a:p>
          <a:r>
            <a:rPr lang="fr-FR"/>
            <a:t>Ethnicité et religiosité</a:t>
          </a:r>
          <a:endParaRPr lang="en-US"/>
        </a:p>
      </dgm:t>
    </dgm:pt>
    <dgm:pt modelId="{3F1954F7-2CD8-489A-B0B2-B9039998EA07}" type="parTrans" cxnId="{ADF6919D-8DEC-434A-8D02-DCDAD4E27C3F}">
      <dgm:prSet/>
      <dgm:spPr/>
      <dgm:t>
        <a:bodyPr/>
        <a:lstStyle/>
        <a:p>
          <a:endParaRPr lang="en-US"/>
        </a:p>
      </dgm:t>
    </dgm:pt>
    <dgm:pt modelId="{634CFA4B-EA85-4D2D-B7FE-B8FC6715A3B1}" type="sibTrans" cxnId="{ADF6919D-8DEC-434A-8D02-DCDAD4E27C3F}">
      <dgm:prSet/>
      <dgm:spPr/>
      <dgm:t>
        <a:bodyPr/>
        <a:lstStyle/>
        <a:p>
          <a:endParaRPr lang="en-US"/>
        </a:p>
      </dgm:t>
    </dgm:pt>
    <dgm:pt modelId="{148749A2-407B-402F-913D-D26F64F82B03}">
      <dgm:prSet/>
      <dgm:spPr/>
      <dgm:t>
        <a:bodyPr/>
        <a:lstStyle/>
        <a:p>
          <a:r>
            <a:rPr lang="fr-FR"/>
            <a:t>Consommation et modes de vie</a:t>
          </a:r>
          <a:endParaRPr lang="en-US"/>
        </a:p>
      </dgm:t>
    </dgm:pt>
    <dgm:pt modelId="{F870812E-40CD-45B4-8B11-929AF267E889}" type="parTrans" cxnId="{45E8FABC-15C8-402B-A3DC-432CE36DC7DD}">
      <dgm:prSet/>
      <dgm:spPr/>
      <dgm:t>
        <a:bodyPr/>
        <a:lstStyle/>
        <a:p>
          <a:endParaRPr lang="en-US"/>
        </a:p>
      </dgm:t>
    </dgm:pt>
    <dgm:pt modelId="{DB182A64-D534-4E84-A66A-A60AE4B32D90}" type="sibTrans" cxnId="{45E8FABC-15C8-402B-A3DC-432CE36DC7DD}">
      <dgm:prSet/>
      <dgm:spPr/>
      <dgm:t>
        <a:bodyPr/>
        <a:lstStyle/>
        <a:p>
          <a:endParaRPr lang="en-US"/>
        </a:p>
      </dgm:t>
    </dgm:pt>
    <dgm:pt modelId="{FAA4C04B-7E54-4365-AD3E-AEBCC7180ED1}">
      <dgm:prSet/>
      <dgm:spPr/>
      <dgm:t>
        <a:bodyPr/>
        <a:lstStyle/>
        <a:p>
          <a:r>
            <a:rPr lang="fr-FR"/>
            <a:t>Alter-consommateurs, anti-consuméristes, consom-acteurs, </a:t>
          </a:r>
          <a:endParaRPr lang="en-US"/>
        </a:p>
      </dgm:t>
    </dgm:pt>
    <dgm:pt modelId="{FD8FAE1C-AB26-47EB-AFCE-D79540556754}" type="parTrans" cxnId="{B3CC2C6D-6E52-4F81-8005-42FAEC2F7638}">
      <dgm:prSet/>
      <dgm:spPr/>
      <dgm:t>
        <a:bodyPr/>
        <a:lstStyle/>
        <a:p>
          <a:endParaRPr lang="en-US"/>
        </a:p>
      </dgm:t>
    </dgm:pt>
    <dgm:pt modelId="{0B275332-B8FC-4C5E-9CA4-2BB2C3F2773B}" type="sibTrans" cxnId="{B3CC2C6D-6E52-4F81-8005-42FAEC2F7638}">
      <dgm:prSet/>
      <dgm:spPr/>
      <dgm:t>
        <a:bodyPr/>
        <a:lstStyle/>
        <a:p>
          <a:endParaRPr lang="en-US"/>
        </a:p>
      </dgm:t>
    </dgm:pt>
    <dgm:pt modelId="{E973FB01-AFD5-48AC-BF57-B89FD64F15B0}">
      <dgm:prSet/>
      <dgm:spPr/>
      <dgm:t>
        <a:bodyPr/>
        <a:lstStyle/>
        <a:p>
          <a:r>
            <a:rPr lang="fr-FR"/>
            <a:t>GAC : Groupes d’Achats Communs</a:t>
          </a:r>
          <a:endParaRPr lang="en-US"/>
        </a:p>
      </dgm:t>
    </dgm:pt>
    <dgm:pt modelId="{B71BDB3C-02BD-4808-81AE-8C0E3AD3B67A}" type="parTrans" cxnId="{604E85DB-3F21-47A3-B060-24F305798A58}">
      <dgm:prSet/>
      <dgm:spPr/>
      <dgm:t>
        <a:bodyPr/>
        <a:lstStyle/>
        <a:p>
          <a:endParaRPr lang="en-US"/>
        </a:p>
      </dgm:t>
    </dgm:pt>
    <dgm:pt modelId="{9398C5A4-DE35-477F-9F37-E02ED66528E7}" type="sibTrans" cxnId="{604E85DB-3F21-47A3-B060-24F305798A58}">
      <dgm:prSet/>
      <dgm:spPr/>
      <dgm:t>
        <a:bodyPr/>
        <a:lstStyle/>
        <a:p>
          <a:endParaRPr lang="en-US"/>
        </a:p>
      </dgm:t>
    </dgm:pt>
    <dgm:pt modelId="{7C108B49-9753-4CAD-83B2-DBF820F05F60}">
      <dgm:prSet/>
      <dgm:spPr/>
      <dgm:t>
        <a:bodyPr/>
        <a:lstStyle/>
        <a:p>
          <a:r>
            <a:rPr lang="fr-FR"/>
            <a:t>AMAP : Associations pour le Maintien d’une Agriculture Paysanne</a:t>
          </a:r>
          <a:endParaRPr lang="en-US"/>
        </a:p>
      </dgm:t>
    </dgm:pt>
    <dgm:pt modelId="{39EE3E58-9BD4-4820-BBD3-A5284AACF4BE}" type="parTrans" cxnId="{A9DB5D0D-2C7C-40D3-9C19-9C8FC450B31D}">
      <dgm:prSet/>
      <dgm:spPr/>
      <dgm:t>
        <a:bodyPr/>
        <a:lstStyle/>
        <a:p>
          <a:endParaRPr lang="en-US"/>
        </a:p>
      </dgm:t>
    </dgm:pt>
    <dgm:pt modelId="{18473C83-91CB-4088-A128-394B381F1495}" type="sibTrans" cxnId="{A9DB5D0D-2C7C-40D3-9C19-9C8FC450B31D}">
      <dgm:prSet/>
      <dgm:spPr/>
      <dgm:t>
        <a:bodyPr/>
        <a:lstStyle/>
        <a:p>
          <a:endParaRPr lang="en-US"/>
        </a:p>
      </dgm:t>
    </dgm:pt>
    <dgm:pt modelId="{A7EEB5BF-92B6-4E94-89EE-1C71985B35A4}">
      <dgm:prSet/>
      <dgm:spPr/>
      <dgm:t>
        <a:bodyPr/>
        <a:lstStyle/>
        <a:p>
          <a:r>
            <a:rPr lang="fr-FR"/>
            <a:t>Anti-pub</a:t>
          </a:r>
          <a:endParaRPr lang="en-US"/>
        </a:p>
      </dgm:t>
    </dgm:pt>
    <dgm:pt modelId="{1151A032-6019-4F1E-B71F-3EC3603BEFA7}" type="parTrans" cxnId="{482CB757-972E-46D0-AB9F-E348016886BE}">
      <dgm:prSet/>
      <dgm:spPr/>
      <dgm:t>
        <a:bodyPr/>
        <a:lstStyle/>
        <a:p>
          <a:endParaRPr lang="en-US"/>
        </a:p>
      </dgm:t>
    </dgm:pt>
    <dgm:pt modelId="{D9AB94AB-58FC-43CB-9B71-5346BE96FC95}" type="sibTrans" cxnId="{482CB757-972E-46D0-AB9F-E348016886BE}">
      <dgm:prSet/>
      <dgm:spPr/>
      <dgm:t>
        <a:bodyPr/>
        <a:lstStyle/>
        <a:p>
          <a:endParaRPr lang="en-US"/>
        </a:p>
      </dgm:t>
    </dgm:pt>
    <dgm:pt modelId="{71AB6D67-3BBF-4D82-9870-2AD698AC2292}">
      <dgm:prSet/>
      <dgm:spPr/>
      <dgm:t>
        <a:bodyPr/>
        <a:lstStyle/>
        <a:p>
          <a:r>
            <a:rPr lang="fr-FR"/>
            <a:t>Libertés publiques et nouvelles technologies</a:t>
          </a:r>
          <a:endParaRPr lang="en-US"/>
        </a:p>
      </dgm:t>
    </dgm:pt>
    <dgm:pt modelId="{AB26E383-229B-4D39-B0EE-0CDB99074B53}" type="parTrans" cxnId="{2672BA0B-1658-4B43-82BF-B25B00DE2569}">
      <dgm:prSet/>
      <dgm:spPr/>
      <dgm:t>
        <a:bodyPr/>
        <a:lstStyle/>
        <a:p>
          <a:endParaRPr lang="en-US"/>
        </a:p>
      </dgm:t>
    </dgm:pt>
    <dgm:pt modelId="{4EEDBCB4-D593-4594-B169-7AEC3B5F254B}" type="sibTrans" cxnId="{2672BA0B-1658-4B43-82BF-B25B00DE2569}">
      <dgm:prSet/>
      <dgm:spPr/>
      <dgm:t>
        <a:bodyPr/>
        <a:lstStyle/>
        <a:p>
          <a:endParaRPr lang="en-US"/>
        </a:p>
      </dgm:t>
    </dgm:pt>
    <dgm:pt modelId="{F272EC46-0BA6-448F-9848-9801641D0D8F}">
      <dgm:prSet/>
      <dgm:spPr/>
      <dgm:t>
        <a:bodyPr/>
        <a:lstStyle/>
        <a:p>
          <a:r>
            <a:rPr lang="fr-FR"/>
            <a:t>Anonymous, hacktivisme, Big brother awards</a:t>
          </a:r>
          <a:endParaRPr lang="en-US"/>
        </a:p>
      </dgm:t>
    </dgm:pt>
    <dgm:pt modelId="{B091A2D9-32F8-4824-A0CB-921DC0A3085C}" type="parTrans" cxnId="{6DD5C54F-933D-4208-B1E6-512D0328EF9D}">
      <dgm:prSet/>
      <dgm:spPr/>
      <dgm:t>
        <a:bodyPr/>
        <a:lstStyle/>
        <a:p>
          <a:endParaRPr lang="en-US"/>
        </a:p>
      </dgm:t>
    </dgm:pt>
    <dgm:pt modelId="{F6C3E97D-A824-4B01-9B20-A6A1A3609827}" type="sibTrans" cxnId="{6DD5C54F-933D-4208-B1E6-512D0328EF9D}">
      <dgm:prSet/>
      <dgm:spPr/>
      <dgm:t>
        <a:bodyPr/>
        <a:lstStyle/>
        <a:p>
          <a:endParaRPr lang="en-US"/>
        </a:p>
      </dgm:t>
    </dgm:pt>
    <dgm:pt modelId="{0E45DAC6-72B2-4A67-B6CE-8D91174E8151}">
      <dgm:prSet/>
      <dgm:spPr/>
      <dgm:t>
        <a:bodyPr/>
        <a:lstStyle/>
        <a:p>
          <a:r>
            <a:rPr lang="fr-FR"/>
            <a:t>Cyber-activisme</a:t>
          </a:r>
          <a:endParaRPr lang="en-US"/>
        </a:p>
      </dgm:t>
    </dgm:pt>
    <dgm:pt modelId="{C654167B-F051-4244-AB82-D7B357BD6F29}" type="parTrans" cxnId="{E5A9663C-CFC4-4592-9DCA-E3DD4D34B814}">
      <dgm:prSet/>
      <dgm:spPr/>
      <dgm:t>
        <a:bodyPr/>
        <a:lstStyle/>
        <a:p>
          <a:endParaRPr lang="en-US"/>
        </a:p>
      </dgm:t>
    </dgm:pt>
    <dgm:pt modelId="{24826A12-FDAC-40D2-8945-163CB7D90434}" type="sibTrans" cxnId="{E5A9663C-CFC4-4592-9DCA-E3DD4D34B814}">
      <dgm:prSet/>
      <dgm:spPr/>
      <dgm:t>
        <a:bodyPr/>
        <a:lstStyle/>
        <a:p>
          <a:endParaRPr lang="en-US"/>
        </a:p>
      </dgm:t>
    </dgm:pt>
    <dgm:pt modelId="{89608BDB-68E8-D84D-ABF6-87E44C71CD7C}" type="pres">
      <dgm:prSet presAssocID="{ACAA43FB-90EB-4681-A0AD-E8AD6F83E2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36DD632-6533-5844-B6C2-6DD2E7BC37F8}" type="pres">
      <dgm:prSet presAssocID="{CD8FE377-D93E-4F26-B9FA-94E15D5EBDA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A10A8D-B328-1B4D-B50F-AB14EE501514}" type="pres">
      <dgm:prSet presAssocID="{CD8FE377-D93E-4F26-B9FA-94E15D5EBDA3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3E39EC-0D9F-7548-8019-D3CD5DE5C169}" type="pres">
      <dgm:prSet presAssocID="{B829509B-690D-4D72-A9A1-44864428C73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1925AE-21BF-6547-BA1A-FEC491B72FEC}" type="pres">
      <dgm:prSet presAssocID="{B829509B-690D-4D72-A9A1-44864428C734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B2E950-3817-F140-A3A9-C1ABC9BE749B}" type="pres">
      <dgm:prSet presAssocID="{148749A2-407B-402F-913D-D26F64F82B0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EF4714-01A5-FC48-B8DB-F4EBDF5B0EEF}" type="pres">
      <dgm:prSet presAssocID="{148749A2-407B-402F-913D-D26F64F82B03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B29A4B-1DB5-B54F-BC30-B989403C5D41}" type="pres">
      <dgm:prSet presAssocID="{71AB6D67-3BBF-4D82-9870-2AD698AC229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2C59AD-7C02-E745-B2F9-61C7A6973025}" type="pres">
      <dgm:prSet presAssocID="{71AB6D67-3BBF-4D82-9870-2AD698AC2292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0542FBB-177D-AB47-B420-3657CB9CC37F}" type="presOf" srcId="{FAA4C04B-7E54-4365-AD3E-AEBCC7180ED1}" destId="{6BEF4714-01A5-FC48-B8DB-F4EBDF5B0EEF}" srcOrd="0" destOrd="0" presId="urn:microsoft.com/office/officeart/2005/8/layout/vList2"/>
    <dgm:cxn modelId="{FEEF2145-B4A7-4435-AA35-4FA1915C9335}" srcId="{CD8FE377-D93E-4F26-B9FA-94E15D5EBDA3}" destId="{36941248-E171-4C52-92C9-F1D406254301}" srcOrd="1" destOrd="0" parTransId="{C8083462-CA26-4AFB-9D1D-1DBD14C3372A}" sibTransId="{940D5EE3-27C5-43A1-B5F1-467245985A27}"/>
    <dgm:cxn modelId="{BD2D244A-2E3A-44C5-BC79-F3227EF7913D}" srcId="{B829509B-690D-4D72-A9A1-44864428C734}" destId="{3E11CCCC-8874-4B83-8C67-D445BED99E76}" srcOrd="0" destOrd="0" parTransId="{6E257370-9731-498A-A6DA-574E0B4A3DC4}" sibTransId="{2EC63167-2B19-43A0-981F-6E451ED6AE82}"/>
    <dgm:cxn modelId="{69C73C7D-23F2-5B47-BBFF-E74EB5013BB2}" type="presOf" srcId="{E973FB01-AFD5-48AC-BF57-B89FD64F15B0}" destId="{6BEF4714-01A5-FC48-B8DB-F4EBDF5B0EEF}" srcOrd="0" destOrd="1" presId="urn:microsoft.com/office/officeart/2005/8/layout/vList2"/>
    <dgm:cxn modelId="{47CA029C-08C0-D042-A5EC-025C7AF8B7DB}" type="presOf" srcId="{A7EEB5BF-92B6-4E94-89EE-1C71985B35A4}" destId="{6BEF4714-01A5-FC48-B8DB-F4EBDF5B0EEF}" srcOrd="0" destOrd="3" presId="urn:microsoft.com/office/officeart/2005/8/layout/vList2"/>
    <dgm:cxn modelId="{2672BA0B-1658-4B43-82BF-B25B00DE2569}" srcId="{ACAA43FB-90EB-4681-A0AD-E8AD6F83E2BB}" destId="{71AB6D67-3BBF-4D82-9870-2AD698AC2292}" srcOrd="3" destOrd="0" parTransId="{AB26E383-229B-4D39-B0EE-0CDB99074B53}" sibTransId="{4EEDBCB4-D593-4594-B169-7AEC3B5F254B}"/>
    <dgm:cxn modelId="{B3CC2C6D-6E52-4F81-8005-42FAEC2F7638}" srcId="{148749A2-407B-402F-913D-D26F64F82B03}" destId="{FAA4C04B-7E54-4365-AD3E-AEBCC7180ED1}" srcOrd="0" destOrd="0" parTransId="{FD8FAE1C-AB26-47EB-AFCE-D79540556754}" sibTransId="{0B275332-B8FC-4C5E-9CA4-2BB2C3F2773B}"/>
    <dgm:cxn modelId="{F603B85F-B394-4801-87C9-5CE03F8852B6}" srcId="{CD8FE377-D93E-4F26-B9FA-94E15D5EBDA3}" destId="{B47DA62E-DAC4-4671-983A-E6C755630A2C}" srcOrd="0" destOrd="0" parTransId="{471A849B-ED0F-43B5-8674-5A83D089C94E}" sibTransId="{A35AAAF7-7747-4F7A-A907-74CD4724F606}"/>
    <dgm:cxn modelId="{482CB757-972E-46D0-AB9F-E348016886BE}" srcId="{148749A2-407B-402F-913D-D26F64F82B03}" destId="{A7EEB5BF-92B6-4E94-89EE-1C71985B35A4}" srcOrd="3" destOrd="0" parTransId="{1151A032-6019-4F1E-B71F-3EC3603BEFA7}" sibTransId="{D9AB94AB-58FC-43CB-9B71-5346BE96FC95}"/>
    <dgm:cxn modelId="{6DD5C54F-933D-4208-B1E6-512D0328EF9D}" srcId="{71AB6D67-3BBF-4D82-9870-2AD698AC2292}" destId="{F272EC46-0BA6-448F-9848-9801641D0D8F}" srcOrd="0" destOrd="0" parTransId="{B091A2D9-32F8-4824-A0CB-921DC0A3085C}" sibTransId="{F6C3E97D-A824-4B01-9B20-A6A1A3609827}"/>
    <dgm:cxn modelId="{604E85DB-3F21-47A3-B060-24F305798A58}" srcId="{148749A2-407B-402F-913D-D26F64F82B03}" destId="{E973FB01-AFD5-48AC-BF57-B89FD64F15B0}" srcOrd="1" destOrd="0" parTransId="{B71BDB3C-02BD-4808-81AE-8C0E3AD3B67A}" sibTransId="{9398C5A4-DE35-477F-9F37-E02ED66528E7}"/>
    <dgm:cxn modelId="{4FE702F1-D73F-0646-AD55-C66BD93BB50E}" type="presOf" srcId="{0E45DAC6-72B2-4A67-B6CE-8D91174E8151}" destId="{252C59AD-7C02-E745-B2F9-61C7A6973025}" srcOrd="0" destOrd="1" presId="urn:microsoft.com/office/officeart/2005/8/layout/vList2"/>
    <dgm:cxn modelId="{91974D53-45B9-6248-9A91-E32147E51404}" type="presOf" srcId="{7C108B49-9753-4CAD-83B2-DBF820F05F60}" destId="{6BEF4714-01A5-FC48-B8DB-F4EBDF5B0EEF}" srcOrd="0" destOrd="2" presId="urn:microsoft.com/office/officeart/2005/8/layout/vList2"/>
    <dgm:cxn modelId="{A81A88C6-AE33-A14F-B760-6405DA82B521}" type="presOf" srcId="{CD8FE377-D93E-4F26-B9FA-94E15D5EBDA3}" destId="{936DD632-6533-5844-B6C2-6DD2E7BC37F8}" srcOrd="0" destOrd="0" presId="urn:microsoft.com/office/officeart/2005/8/layout/vList2"/>
    <dgm:cxn modelId="{410FCFF9-C83B-3C40-BD9E-D5F89FFF395E}" type="presOf" srcId="{9A8DB4AD-6617-4287-8560-B62D5D0C305D}" destId="{A81925AE-21BF-6547-BA1A-FEC491B72FEC}" srcOrd="0" destOrd="1" presId="urn:microsoft.com/office/officeart/2005/8/layout/vList2"/>
    <dgm:cxn modelId="{D19310BE-3C59-3242-977D-FC123B815512}" type="presOf" srcId="{B829509B-690D-4D72-A9A1-44864428C734}" destId="{253E39EC-0D9F-7548-8019-D3CD5DE5C169}" srcOrd="0" destOrd="0" presId="urn:microsoft.com/office/officeart/2005/8/layout/vList2"/>
    <dgm:cxn modelId="{2924A28E-597F-EF49-90CB-7D1BD13CF8A9}" type="presOf" srcId="{36941248-E171-4C52-92C9-F1D406254301}" destId="{1EA10A8D-B328-1B4D-B50F-AB14EE501514}" srcOrd="0" destOrd="1" presId="urn:microsoft.com/office/officeart/2005/8/layout/vList2"/>
    <dgm:cxn modelId="{45E8FABC-15C8-402B-A3DC-432CE36DC7DD}" srcId="{ACAA43FB-90EB-4681-A0AD-E8AD6F83E2BB}" destId="{148749A2-407B-402F-913D-D26F64F82B03}" srcOrd="2" destOrd="0" parTransId="{F870812E-40CD-45B4-8B11-929AF267E889}" sibTransId="{DB182A64-D534-4E84-A66A-A60AE4B32D90}"/>
    <dgm:cxn modelId="{3CB85B22-82AA-4A68-A5B3-3A9C065EA2EE}" srcId="{ACAA43FB-90EB-4681-A0AD-E8AD6F83E2BB}" destId="{B829509B-690D-4D72-A9A1-44864428C734}" srcOrd="1" destOrd="0" parTransId="{B2A9BA79-215E-4E4A-9DBE-B352FD420256}" sibTransId="{9992B3EA-8856-4C0F-B3AD-91406772F087}"/>
    <dgm:cxn modelId="{650356AE-02DF-6D4C-B3BF-511FB0930BCB}" type="presOf" srcId="{F272EC46-0BA6-448F-9848-9801641D0D8F}" destId="{252C59AD-7C02-E745-B2F9-61C7A6973025}" srcOrd="0" destOrd="0" presId="urn:microsoft.com/office/officeart/2005/8/layout/vList2"/>
    <dgm:cxn modelId="{ADF6919D-8DEC-434A-8D02-DCDAD4E27C3F}" srcId="{B829509B-690D-4D72-A9A1-44864428C734}" destId="{9A8DB4AD-6617-4287-8560-B62D5D0C305D}" srcOrd="1" destOrd="0" parTransId="{3F1954F7-2CD8-489A-B0B2-B9039998EA07}" sibTransId="{634CFA4B-EA85-4D2D-B7FE-B8FC6715A3B1}"/>
    <dgm:cxn modelId="{D21144E3-D78B-B144-86A9-46A2E49D0A57}" type="presOf" srcId="{B47DA62E-DAC4-4671-983A-E6C755630A2C}" destId="{1EA10A8D-B328-1B4D-B50F-AB14EE501514}" srcOrd="0" destOrd="0" presId="urn:microsoft.com/office/officeart/2005/8/layout/vList2"/>
    <dgm:cxn modelId="{36ABCC0B-1DCC-4447-A7F3-17BD48263F79}" type="presOf" srcId="{148749A2-407B-402F-913D-D26F64F82B03}" destId="{CBB2E950-3817-F140-A3A9-C1ABC9BE749B}" srcOrd="0" destOrd="0" presId="urn:microsoft.com/office/officeart/2005/8/layout/vList2"/>
    <dgm:cxn modelId="{6405CBB7-1F01-A441-991F-A7DD3D180BB9}" type="presOf" srcId="{3E11CCCC-8874-4B83-8C67-D445BED99E76}" destId="{A81925AE-21BF-6547-BA1A-FEC491B72FEC}" srcOrd="0" destOrd="0" presId="urn:microsoft.com/office/officeart/2005/8/layout/vList2"/>
    <dgm:cxn modelId="{E5A9663C-CFC4-4592-9DCA-E3DD4D34B814}" srcId="{71AB6D67-3BBF-4D82-9870-2AD698AC2292}" destId="{0E45DAC6-72B2-4A67-B6CE-8D91174E8151}" srcOrd="1" destOrd="0" parTransId="{C654167B-F051-4244-AB82-D7B357BD6F29}" sibTransId="{24826A12-FDAC-40D2-8945-163CB7D90434}"/>
    <dgm:cxn modelId="{50F366A3-B9F7-0547-9D2D-8AC839EFD1FF}" type="presOf" srcId="{ACAA43FB-90EB-4681-A0AD-E8AD6F83E2BB}" destId="{89608BDB-68E8-D84D-ABF6-87E44C71CD7C}" srcOrd="0" destOrd="0" presId="urn:microsoft.com/office/officeart/2005/8/layout/vList2"/>
    <dgm:cxn modelId="{A9DB5D0D-2C7C-40D3-9C19-9C8FC450B31D}" srcId="{148749A2-407B-402F-913D-D26F64F82B03}" destId="{7C108B49-9753-4CAD-83B2-DBF820F05F60}" srcOrd="2" destOrd="0" parTransId="{39EE3E58-9BD4-4820-BBD3-A5284AACF4BE}" sibTransId="{18473C83-91CB-4088-A128-394B381F1495}"/>
    <dgm:cxn modelId="{44B9836A-91A8-4D48-AB83-309C96AB4EAE}" type="presOf" srcId="{71AB6D67-3BBF-4D82-9870-2AD698AC2292}" destId="{11B29A4B-1DB5-B54F-BC30-B989403C5D41}" srcOrd="0" destOrd="0" presId="urn:microsoft.com/office/officeart/2005/8/layout/vList2"/>
    <dgm:cxn modelId="{67E438C2-6656-4683-85D8-67576D4307BF}" srcId="{ACAA43FB-90EB-4681-A0AD-E8AD6F83E2BB}" destId="{CD8FE377-D93E-4F26-B9FA-94E15D5EBDA3}" srcOrd="0" destOrd="0" parTransId="{D45EBDEF-7C9E-4567-9015-AF0833180FE5}" sibTransId="{8C52725E-4566-4E49-96F3-549287094D9D}"/>
    <dgm:cxn modelId="{7FBD45F8-741E-8F48-82DA-6E680FFA2CA3}" type="presParOf" srcId="{89608BDB-68E8-D84D-ABF6-87E44C71CD7C}" destId="{936DD632-6533-5844-B6C2-6DD2E7BC37F8}" srcOrd="0" destOrd="0" presId="urn:microsoft.com/office/officeart/2005/8/layout/vList2"/>
    <dgm:cxn modelId="{CF1D3362-D620-1149-A031-E15A1D6F754C}" type="presParOf" srcId="{89608BDB-68E8-D84D-ABF6-87E44C71CD7C}" destId="{1EA10A8D-B328-1B4D-B50F-AB14EE501514}" srcOrd="1" destOrd="0" presId="urn:microsoft.com/office/officeart/2005/8/layout/vList2"/>
    <dgm:cxn modelId="{17158BBE-4BDB-B04A-A51D-4994AE242C69}" type="presParOf" srcId="{89608BDB-68E8-D84D-ABF6-87E44C71CD7C}" destId="{253E39EC-0D9F-7548-8019-D3CD5DE5C169}" srcOrd="2" destOrd="0" presId="urn:microsoft.com/office/officeart/2005/8/layout/vList2"/>
    <dgm:cxn modelId="{D716E9BC-1F42-1349-A552-24954C0CBDDD}" type="presParOf" srcId="{89608BDB-68E8-D84D-ABF6-87E44C71CD7C}" destId="{A81925AE-21BF-6547-BA1A-FEC491B72FEC}" srcOrd="3" destOrd="0" presId="urn:microsoft.com/office/officeart/2005/8/layout/vList2"/>
    <dgm:cxn modelId="{91D32A79-7D88-2146-B17A-A3F1309ECDBD}" type="presParOf" srcId="{89608BDB-68E8-D84D-ABF6-87E44C71CD7C}" destId="{CBB2E950-3817-F140-A3A9-C1ABC9BE749B}" srcOrd="4" destOrd="0" presId="urn:microsoft.com/office/officeart/2005/8/layout/vList2"/>
    <dgm:cxn modelId="{8DB4255E-E7FA-8543-9603-9FC9A06B3978}" type="presParOf" srcId="{89608BDB-68E8-D84D-ABF6-87E44C71CD7C}" destId="{6BEF4714-01A5-FC48-B8DB-F4EBDF5B0EEF}" srcOrd="5" destOrd="0" presId="urn:microsoft.com/office/officeart/2005/8/layout/vList2"/>
    <dgm:cxn modelId="{2DA2F65B-A162-244B-959C-AE55290AACE5}" type="presParOf" srcId="{89608BDB-68E8-D84D-ABF6-87E44C71CD7C}" destId="{11B29A4B-1DB5-B54F-BC30-B989403C5D41}" srcOrd="6" destOrd="0" presId="urn:microsoft.com/office/officeart/2005/8/layout/vList2"/>
    <dgm:cxn modelId="{3CBACB30-41F2-664D-B61A-385221D1B4DE}" type="presParOf" srcId="{89608BDB-68E8-D84D-ABF6-87E44C71CD7C}" destId="{252C59AD-7C02-E745-B2F9-61C7A6973025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E4A4FD0-5521-4D76-BAF2-C8098E80E90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FB088DE-323A-4EE7-A97A-7A38F5D9BC8F}">
      <dgm:prSet/>
      <dgm:spPr/>
      <dgm:t>
        <a:bodyPr/>
        <a:lstStyle/>
        <a:p>
          <a:r>
            <a:rPr lang="fr-FR" b="1"/>
            <a:t>Les laissées pour compte/ les victimes: personnes et groupes en situation de souffrance et au nom desquels s</a:t>
          </a:r>
          <a:r>
            <a:rPr lang="ja-JP" b="1"/>
            <a:t>’</a:t>
          </a:r>
          <a:r>
            <a:rPr lang="fr-FR" b="1"/>
            <a:t>organise la cause mobilisatrice : </a:t>
          </a:r>
          <a:endParaRPr lang="en-US"/>
        </a:p>
      </dgm:t>
    </dgm:pt>
    <dgm:pt modelId="{95F23702-43F1-4AC0-B7C5-07947978910D}" type="parTrans" cxnId="{0DA74B8D-F348-4448-94C7-26C7A9AAAE00}">
      <dgm:prSet/>
      <dgm:spPr/>
      <dgm:t>
        <a:bodyPr/>
        <a:lstStyle/>
        <a:p>
          <a:endParaRPr lang="en-US"/>
        </a:p>
      </dgm:t>
    </dgm:pt>
    <dgm:pt modelId="{1325A0AC-170B-414D-8E81-EBCF44A7C64E}" type="sibTrans" cxnId="{0DA74B8D-F348-4448-94C7-26C7A9AAAE00}">
      <dgm:prSet/>
      <dgm:spPr/>
      <dgm:t>
        <a:bodyPr/>
        <a:lstStyle/>
        <a:p>
          <a:endParaRPr lang="en-US"/>
        </a:p>
      </dgm:t>
    </dgm:pt>
    <dgm:pt modelId="{82459807-5428-4812-BB19-93A647234D76}">
      <dgm:prSet/>
      <dgm:spPr/>
      <dgm:t>
        <a:bodyPr/>
        <a:lstStyle/>
        <a:p>
          <a:r>
            <a:rPr lang="fr-FR" b="1"/>
            <a:t>les « sans » (emploi, logement, papier...);</a:t>
          </a:r>
          <a:endParaRPr lang="en-US"/>
        </a:p>
      </dgm:t>
    </dgm:pt>
    <dgm:pt modelId="{F9C8758F-CAD5-4820-92D5-8781F5F3CE2D}" type="parTrans" cxnId="{557E4717-53B8-480F-9709-C3263C2ABAC7}">
      <dgm:prSet/>
      <dgm:spPr/>
      <dgm:t>
        <a:bodyPr/>
        <a:lstStyle/>
        <a:p>
          <a:endParaRPr lang="en-US"/>
        </a:p>
      </dgm:t>
    </dgm:pt>
    <dgm:pt modelId="{570E3E9E-68BB-4781-83D8-E76F2D1F3BA6}" type="sibTrans" cxnId="{557E4717-53B8-480F-9709-C3263C2ABAC7}">
      <dgm:prSet/>
      <dgm:spPr/>
      <dgm:t>
        <a:bodyPr/>
        <a:lstStyle/>
        <a:p>
          <a:endParaRPr lang="en-US"/>
        </a:p>
      </dgm:t>
    </dgm:pt>
    <dgm:pt modelId="{B5F06193-CAC5-4058-AF97-1AE1770D9471}">
      <dgm:prSet/>
      <dgm:spPr/>
      <dgm:t>
        <a:bodyPr/>
        <a:lstStyle/>
        <a:p>
          <a:r>
            <a:rPr lang="fr-FR" b="1"/>
            <a:t>De l</a:t>
          </a:r>
          <a:r>
            <a:rPr lang="ja-JP" b="1"/>
            <a:t>’</a:t>
          </a:r>
          <a:r>
            <a:rPr lang="fr-FR" b="1"/>
            <a:t>humanitaire à la politisation de l</a:t>
          </a:r>
          <a:r>
            <a:rPr lang="ja-JP" b="1"/>
            <a:t>’</a:t>
          </a:r>
          <a:r>
            <a:rPr lang="fr-FR" b="1"/>
            <a:t>exclusion</a:t>
          </a:r>
          <a:endParaRPr lang="en-US"/>
        </a:p>
      </dgm:t>
    </dgm:pt>
    <dgm:pt modelId="{6C1D5950-AE79-4A7D-A09B-E990D5C1F509}" type="parTrans" cxnId="{A1F924B0-DC2B-49AB-8ECE-026E5347706A}">
      <dgm:prSet/>
      <dgm:spPr/>
      <dgm:t>
        <a:bodyPr/>
        <a:lstStyle/>
        <a:p>
          <a:endParaRPr lang="en-US"/>
        </a:p>
      </dgm:t>
    </dgm:pt>
    <dgm:pt modelId="{1897C576-8E32-4190-9C73-07BAF8066E9D}" type="sibTrans" cxnId="{A1F924B0-DC2B-49AB-8ECE-026E5347706A}">
      <dgm:prSet/>
      <dgm:spPr/>
      <dgm:t>
        <a:bodyPr/>
        <a:lstStyle/>
        <a:p>
          <a:endParaRPr lang="en-US"/>
        </a:p>
      </dgm:t>
    </dgm:pt>
    <dgm:pt modelId="{63002613-423F-4582-ACFF-8F4A295701E9}">
      <dgm:prSet/>
      <dgm:spPr/>
      <dgm:t>
        <a:bodyPr/>
        <a:lstStyle/>
        <a:p>
          <a:r>
            <a:rPr lang="fr-FR" b="1"/>
            <a:t>Les déclassés de la société de marché : les « petits moyens », le précariat,</a:t>
          </a:r>
          <a:endParaRPr lang="en-US"/>
        </a:p>
      </dgm:t>
    </dgm:pt>
    <dgm:pt modelId="{D8AC0611-FEFA-4693-A842-CA67A40C369F}" type="parTrans" cxnId="{1B5DB49F-D8B7-45CD-80ED-F531BB5415B1}">
      <dgm:prSet/>
      <dgm:spPr/>
      <dgm:t>
        <a:bodyPr/>
        <a:lstStyle/>
        <a:p>
          <a:endParaRPr lang="en-US"/>
        </a:p>
      </dgm:t>
    </dgm:pt>
    <dgm:pt modelId="{315698C6-2109-4399-9C10-FE704EF166BA}" type="sibTrans" cxnId="{1B5DB49F-D8B7-45CD-80ED-F531BB5415B1}">
      <dgm:prSet/>
      <dgm:spPr/>
      <dgm:t>
        <a:bodyPr/>
        <a:lstStyle/>
        <a:p>
          <a:endParaRPr lang="en-US"/>
        </a:p>
      </dgm:t>
    </dgm:pt>
    <dgm:pt modelId="{039FDA4C-6291-4EEA-BE5D-E39C3757A519}">
      <dgm:prSet/>
      <dgm:spPr/>
      <dgm:t>
        <a:bodyPr/>
        <a:lstStyle/>
        <a:p>
          <a:r>
            <a:rPr lang="fr-FR"/>
            <a:t>L</a:t>
          </a:r>
          <a:r>
            <a:rPr lang="fr-BE"/>
            <a:t>’intégration fragilisée condamne celles et ceux qui en font l’expérience, non pas à la marginalité absolue, mais au risque permanent de la perte des protections élémentaires et au déni de reconnaissance. </a:t>
          </a:r>
          <a:endParaRPr lang="en-US"/>
        </a:p>
      </dgm:t>
    </dgm:pt>
    <dgm:pt modelId="{7D32A2DF-3D73-41DB-A3E1-A42F22AB2D4F}" type="parTrans" cxnId="{ADED0858-8787-4673-A7EC-586FD5D78D79}">
      <dgm:prSet/>
      <dgm:spPr/>
      <dgm:t>
        <a:bodyPr/>
        <a:lstStyle/>
        <a:p>
          <a:endParaRPr lang="en-US"/>
        </a:p>
      </dgm:t>
    </dgm:pt>
    <dgm:pt modelId="{F2EA8094-5973-407E-8854-D26BE1A350D3}" type="sibTrans" cxnId="{ADED0858-8787-4673-A7EC-586FD5D78D79}">
      <dgm:prSet/>
      <dgm:spPr/>
      <dgm:t>
        <a:bodyPr/>
        <a:lstStyle/>
        <a:p>
          <a:endParaRPr lang="en-US"/>
        </a:p>
      </dgm:t>
    </dgm:pt>
    <dgm:pt modelId="{90AEBD97-50D3-4DAE-8CCE-2BFFF7D08672}">
      <dgm:prSet/>
      <dgm:spPr/>
      <dgm:t>
        <a:bodyPr/>
        <a:lstStyle/>
        <a:p>
          <a:r>
            <a:rPr lang="fr-FR" b="1"/>
            <a:t>Les « protégés » :</a:t>
          </a:r>
          <a:endParaRPr lang="en-US"/>
        </a:p>
      </dgm:t>
    </dgm:pt>
    <dgm:pt modelId="{D4829EB0-08CF-4725-9BD7-704EC092168F}" type="parTrans" cxnId="{75C99510-DD8A-488C-83B7-2FA287446977}">
      <dgm:prSet/>
      <dgm:spPr/>
      <dgm:t>
        <a:bodyPr/>
        <a:lstStyle/>
        <a:p>
          <a:endParaRPr lang="en-US"/>
        </a:p>
      </dgm:t>
    </dgm:pt>
    <dgm:pt modelId="{BA34336A-4425-40B8-B1BE-6795A90BF54A}" type="sibTrans" cxnId="{75C99510-DD8A-488C-83B7-2FA287446977}">
      <dgm:prSet/>
      <dgm:spPr/>
      <dgm:t>
        <a:bodyPr/>
        <a:lstStyle/>
        <a:p>
          <a:endParaRPr lang="en-US"/>
        </a:p>
      </dgm:t>
    </dgm:pt>
    <dgm:pt modelId="{9AEC5EAF-A7A5-4640-B222-F6307E4A3088}">
      <dgm:prSet/>
      <dgm:spPr/>
      <dgm:t>
        <a:bodyPr/>
        <a:lstStyle/>
        <a:p>
          <a:r>
            <a:rPr lang="fr-BE"/>
            <a:t>l’</a:t>
          </a:r>
          <a:r>
            <a:rPr lang="fr-BE" i="1"/>
            <a:t>intégration assurée </a:t>
          </a:r>
          <a:r>
            <a:rPr lang="fr-BE"/>
            <a:t>caractérisée par le cumul des avantages et la force des liens qui attachent au système social dominant, </a:t>
          </a:r>
          <a:endParaRPr lang="en-US"/>
        </a:p>
      </dgm:t>
    </dgm:pt>
    <dgm:pt modelId="{CAE8D0BC-FD73-4152-9D9D-44A9342526E5}" type="parTrans" cxnId="{E5B21D22-FD80-4AFB-A156-E3E6A1985C73}">
      <dgm:prSet/>
      <dgm:spPr/>
      <dgm:t>
        <a:bodyPr/>
        <a:lstStyle/>
        <a:p>
          <a:endParaRPr lang="en-US"/>
        </a:p>
      </dgm:t>
    </dgm:pt>
    <dgm:pt modelId="{E8398A17-88B2-45DF-9084-11BE4FEE05B2}" type="sibTrans" cxnId="{E5B21D22-FD80-4AFB-A156-E3E6A1985C73}">
      <dgm:prSet/>
      <dgm:spPr/>
      <dgm:t>
        <a:bodyPr/>
        <a:lstStyle/>
        <a:p>
          <a:endParaRPr lang="en-US"/>
        </a:p>
      </dgm:t>
    </dgm:pt>
    <dgm:pt modelId="{B22349CD-44CE-40E8-95D9-851F5B071D08}">
      <dgm:prSet/>
      <dgm:spPr/>
      <dgm:t>
        <a:bodyPr/>
        <a:lstStyle/>
        <a:p>
          <a:r>
            <a:rPr lang="fr-FR" b="1"/>
            <a:t>L’anxiété des classes moyennes</a:t>
          </a:r>
          <a:endParaRPr lang="en-US"/>
        </a:p>
      </dgm:t>
    </dgm:pt>
    <dgm:pt modelId="{15654EC2-32EC-4A9F-B7BA-AFD1A40155A3}" type="parTrans" cxnId="{45741E15-E6CA-496B-9B75-A649E2AF1668}">
      <dgm:prSet/>
      <dgm:spPr/>
      <dgm:t>
        <a:bodyPr/>
        <a:lstStyle/>
        <a:p>
          <a:endParaRPr lang="en-US"/>
        </a:p>
      </dgm:t>
    </dgm:pt>
    <dgm:pt modelId="{C732E29E-2BE5-4DB4-B1B1-9DF3E8A28BD6}" type="sibTrans" cxnId="{45741E15-E6CA-496B-9B75-A649E2AF1668}">
      <dgm:prSet/>
      <dgm:spPr/>
      <dgm:t>
        <a:bodyPr/>
        <a:lstStyle/>
        <a:p>
          <a:endParaRPr lang="en-US"/>
        </a:p>
      </dgm:t>
    </dgm:pt>
    <dgm:pt modelId="{9F4F3A5F-DB70-4219-BE4E-680B23FC732A}">
      <dgm:prSet/>
      <dgm:spPr/>
      <dgm:t>
        <a:bodyPr/>
        <a:lstStyle/>
        <a:p>
          <a:r>
            <a:rPr lang="fr-FR" b="1"/>
            <a:t>Les classes moyennes/supérieures culturelles</a:t>
          </a:r>
          <a:endParaRPr lang="en-US"/>
        </a:p>
      </dgm:t>
    </dgm:pt>
    <dgm:pt modelId="{946EBA97-B4C7-4B61-9089-6B108E4F7A31}" type="parTrans" cxnId="{F4F2DC38-8E88-41B5-A6F4-ABBE42651A80}">
      <dgm:prSet/>
      <dgm:spPr/>
      <dgm:t>
        <a:bodyPr/>
        <a:lstStyle/>
        <a:p>
          <a:endParaRPr lang="en-US"/>
        </a:p>
      </dgm:t>
    </dgm:pt>
    <dgm:pt modelId="{D896ADA7-17BD-44F5-815D-A01B055EFBA3}" type="sibTrans" cxnId="{F4F2DC38-8E88-41B5-A6F4-ABBE42651A80}">
      <dgm:prSet/>
      <dgm:spPr/>
      <dgm:t>
        <a:bodyPr/>
        <a:lstStyle/>
        <a:p>
          <a:endParaRPr lang="en-US"/>
        </a:p>
      </dgm:t>
    </dgm:pt>
    <dgm:pt modelId="{76553FF0-5C2D-4988-9070-F8FCE954E932}">
      <dgm:prSet/>
      <dgm:spPr/>
      <dgm:t>
        <a:bodyPr/>
        <a:lstStyle/>
        <a:p>
          <a:r>
            <a:rPr lang="fr-FR" b="1"/>
            <a:t>La sécession des élites</a:t>
          </a:r>
          <a:endParaRPr lang="en-US"/>
        </a:p>
      </dgm:t>
    </dgm:pt>
    <dgm:pt modelId="{9B9287B0-72F2-4C5F-8940-2ED7F139D1AA}" type="parTrans" cxnId="{B8E8C9A9-3ACB-4828-B077-1B2443844375}">
      <dgm:prSet/>
      <dgm:spPr/>
      <dgm:t>
        <a:bodyPr/>
        <a:lstStyle/>
        <a:p>
          <a:endParaRPr lang="en-US"/>
        </a:p>
      </dgm:t>
    </dgm:pt>
    <dgm:pt modelId="{7B46A6F9-7A97-4196-A4CA-C7673FEE721A}" type="sibTrans" cxnId="{B8E8C9A9-3ACB-4828-B077-1B2443844375}">
      <dgm:prSet/>
      <dgm:spPr/>
      <dgm:t>
        <a:bodyPr/>
        <a:lstStyle/>
        <a:p>
          <a:endParaRPr lang="en-US"/>
        </a:p>
      </dgm:t>
    </dgm:pt>
    <dgm:pt modelId="{08A03D11-3F38-D644-B1DB-DDC217719D1D}" type="pres">
      <dgm:prSet presAssocID="{FE4A4FD0-5521-4D76-BAF2-C8098E80E9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265CE8D-3C6C-2041-ABAD-51EDBBDB7B41}" type="pres">
      <dgm:prSet presAssocID="{0FB088DE-323A-4EE7-A97A-7A38F5D9BC8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8A7B5E-A4C3-4D4C-8CFE-EA57358D93F8}" type="pres">
      <dgm:prSet presAssocID="{0FB088DE-323A-4EE7-A97A-7A38F5D9BC8F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7C325F-C94B-4449-A61F-84E377E671F1}" type="pres">
      <dgm:prSet presAssocID="{63002613-423F-4582-ACFF-8F4A295701E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AFE7C0-F6AD-BA4D-8175-119E70CCB20F}" type="pres">
      <dgm:prSet presAssocID="{63002613-423F-4582-ACFF-8F4A295701E9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D45364-9D84-3B44-88F0-79D971384324}" type="pres">
      <dgm:prSet presAssocID="{90AEBD97-50D3-4DAE-8CCE-2BFFF7D0867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1B26CF-DE98-AB48-9F0D-FC1D2CBD20A1}" type="pres">
      <dgm:prSet presAssocID="{90AEBD97-50D3-4DAE-8CCE-2BFFF7D08672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1C97EE-5C9D-EC44-934B-DB93652A7885}" type="pres">
      <dgm:prSet presAssocID="{B22349CD-44CE-40E8-95D9-851F5B071D0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18B9C7-3E31-B14F-A030-C3DEF5B67BE2}" type="pres">
      <dgm:prSet presAssocID="{C732E29E-2BE5-4DB4-B1B1-9DF3E8A28BD6}" presName="spacer" presStyleCnt="0"/>
      <dgm:spPr/>
    </dgm:pt>
    <dgm:pt modelId="{4FEAB38E-38FF-1D4C-ADF7-A5E3CD4FDB87}" type="pres">
      <dgm:prSet presAssocID="{9F4F3A5F-DB70-4219-BE4E-680B23FC732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084CEC-1527-404B-83FD-A00D79E97F5D}" type="pres">
      <dgm:prSet presAssocID="{D896ADA7-17BD-44F5-815D-A01B055EFBA3}" presName="spacer" presStyleCnt="0"/>
      <dgm:spPr/>
    </dgm:pt>
    <dgm:pt modelId="{37B31A0A-9027-984F-93FF-01EF4B6DB7B4}" type="pres">
      <dgm:prSet presAssocID="{76553FF0-5C2D-4988-9070-F8FCE954E93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5741E15-E6CA-496B-9B75-A649E2AF1668}" srcId="{FE4A4FD0-5521-4D76-BAF2-C8098E80E90F}" destId="{B22349CD-44CE-40E8-95D9-851F5B071D08}" srcOrd="3" destOrd="0" parTransId="{15654EC2-32EC-4A9F-B7BA-AFD1A40155A3}" sibTransId="{C732E29E-2BE5-4DB4-B1B1-9DF3E8A28BD6}"/>
    <dgm:cxn modelId="{557E4717-53B8-480F-9709-C3263C2ABAC7}" srcId="{0FB088DE-323A-4EE7-A97A-7A38F5D9BC8F}" destId="{82459807-5428-4812-BB19-93A647234D76}" srcOrd="0" destOrd="0" parTransId="{F9C8758F-CAD5-4820-92D5-8781F5F3CE2D}" sibTransId="{570E3E9E-68BB-4781-83D8-E76F2D1F3BA6}"/>
    <dgm:cxn modelId="{F4F2DC38-8E88-41B5-A6F4-ABBE42651A80}" srcId="{FE4A4FD0-5521-4D76-BAF2-C8098E80E90F}" destId="{9F4F3A5F-DB70-4219-BE4E-680B23FC732A}" srcOrd="4" destOrd="0" parTransId="{946EBA97-B4C7-4B61-9089-6B108E4F7A31}" sibTransId="{D896ADA7-17BD-44F5-815D-A01B055EFBA3}"/>
    <dgm:cxn modelId="{4A610B6C-9D33-6A46-BA6D-5ED239F1357B}" type="presOf" srcId="{B5F06193-CAC5-4058-AF97-1AE1770D9471}" destId="{6A8A7B5E-A4C3-4D4C-8CFE-EA57358D93F8}" srcOrd="0" destOrd="1" presId="urn:microsoft.com/office/officeart/2005/8/layout/vList2"/>
    <dgm:cxn modelId="{14003FD4-28D6-954C-85E3-C81142A90DA8}" type="presOf" srcId="{90AEBD97-50D3-4DAE-8CCE-2BFFF7D08672}" destId="{54D45364-9D84-3B44-88F0-79D971384324}" srcOrd="0" destOrd="0" presId="urn:microsoft.com/office/officeart/2005/8/layout/vList2"/>
    <dgm:cxn modelId="{6E3E0386-C921-DE42-9707-2BFB60907E64}" type="presOf" srcId="{039FDA4C-6291-4EEA-BE5D-E39C3757A519}" destId="{23AFE7C0-F6AD-BA4D-8175-119E70CCB20F}" srcOrd="0" destOrd="0" presId="urn:microsoft.com/office/officeart/2005/8/layout/vList2"/>
    <dgm:cxn modelId="{37D7411A-4CAD-0C4E-80B2-F05E47544CB2}" type="presOf" srcId="{9AEC5EAF-A7A5-4640-B222-F6307E4A3088}" destId="{B01B26CF-DE98-AB48-9F0D-FC1D2CBD20A1}" srcOrd="0" destOrd="0" presId="urn:microsoft.com/office/officeart/2005/8/layout/vList2"/>
    <dgm:cxn modelId="{75C99510-DD8A-488C-83B7-2FA287446977}" srcId="{FE4A4FD0-5521-4D76-BAF2-C8098E80E90F}" destId="{90AEBD97-50D3-4DAE-8CCE-2BFFF7D08672}" srcOrd="2" destOrd="0" parTransId="{D4829EB0-08CF-4725-9BD7-704EC092168F}" sibTransId="{BA34336A-4425-40B8-B1BE-6795A90BF54A}"/>
    <dgm:cxn modelId="{E5B21D22-FD80-4AFB-A156-E3E6A1985C73}" srcId="{90AEBD97-50D3-4DAE-8CCE-2BFFF7D08672}" destId="{9AEC5EAF-A7A5-4640-B222-F6307E4A3088}" srcOrd="0" destOrd="0" parTransId="{CAE8D0BC-FD73-4152-9D9D-44A9342526E5}" sibTransId="{E8398A17-88B2-45DF-9084-11BE4FEE05B2}"/>
    <dgm:cxn modelId="{1DC2AEFD-C541-0140-A86A-C70578BDDA93}" type="presOf" srcId="{76553FF0-5C2D-4988-9070-F8FCE954E932}" destId="{37B31A0A-9027-984F-93FF-01EF4B6DB7B4}" srcOrd="0" destOrd="0" presId="urn:microsoft.com/office/officeart/2005/8/layout/vList2"/>
    <dgm:cxn modelId="{ADED0858-8787-4673-A7EC-586FD5D78D79}" srcId="{63002613-423F-4582-ACFF-8F4A295701E9}" destId="{039FDA4C-6291-4EEA-BE5D-E39C3757A519}" srcOrd="0" destOrd="0" parTransId="{7D32A2DF-3D73-41DB-A3E1-A42F22AB2D4F}" sibTransId="{F2EA8094-5973-407E-8854-D26BE1A350D3}"/>
    <dgm:cxn modelId="{919E3B6F-A186-634C-8C16-4D195EEEF74C}" type="presOf" srcId="{9F4F3A5F-DB70-4219-BE4E-680B23FC732A}" destId="{4FEAB38E-38FF-1D4C-ADF7-A5E3CD4FDB87}" srcOrd="0" destOrd="0" presId="urn:microsoft.com/office/officeart/2005/8/layout/vList2"/>
    <dgm:cxn modelId="{A1F924B0-DC2B-49AB-8ECE-026E5347706A}" srcId="{0FB088DE-323A-4EE7-A97A-7A38F5D9BC8F}" destId="{B5F06193-CAC5-4058-AF97-1AE1770D9471}" srcOrd="1" destOrd="0" parTransId="{6C1D5950-AE79-4A7D-A09B-E990D5C1F509}" sibTransId="{1897C576-8E32-4190-9C73-07BAF8066E9D}"/>
    <dgm:cxn modelId="{2C2D9D2E-45D4-2B49-91F5-64ED5D7FF005}" type="presOf" srcId="{B22349CD-44CE-40E8-95D9-851F5B071D08}" destId="{111C97EE-5C9D-EC44-934B-DB93652A7885}" srcOrd="0" destOrd="0" presId="urn:microsoft.com/office/officeart/2005/8/layout/vList2"/>
    <dgm:cxn modelId="{37F359EF-C500-EC44-8E71-F35B9EA6DB92}" type="presOf" srcId="{FE4A4FD0-5521-4D76-BAF2-C8098E80E90F}" destId="{08A03D11-3F38-D644-B1DB-DDC217719D1D}" srcOrd="0" destOrd="0" presId="urn:microsoft.com/office/officeart/2005/8/layout/vList2"/>
    <dgm:cxn modelId="{08DCDEB3-3DE3-4748-9512-94BFC31D5777}" type="presOf" srcId="{63002613-423F-4582-ACFF-8F4A295701E9}" destId="{C27C325F-C94B-4449-A61F-84E377E671F1}" srcOrd="0" destOrd="0" presId="urn:microsoft.com/office/officeart/2005/8/layout/vList2"/>
    <dgm:cxn modelId="{47BD62AF-15F5-BB4F-945E-C49ADF93CB3A}" type="presOf" srcId="{82459807-5428-4812-BB19-93A647234D76}" destId="{6A8A7B5E-A4C3-4D4C-8CFE-EA57358D93F8}" srcOrd="0" destOrd="0" presId="urn:microsoft.com/office/officeart/2005/8/layout/vList2"/>
    <dgm:cxn modelId="{0DA74B8D-F348-4448-94C7-26C7A9AAAE00}" srcId="{FE4A4FD0-5521-4D76-BAF2-C8098E80E90F}" destId="{0FB088DE-323A-4EE7-A97A-7A38F5D9BC8F}" srcOrd="0" destOrd="0" parTransId="{95F23702-43F1-4AC0-B7C5-07947978910D}" sibTransId="{1325A0AC-170B-414D-8E81-EBCF44A7C64E}"/>
    <dgm:cxn modelId="{B8E8C9A9-3ACB-4828-B077-1B2443844375}" srcId="{FE4A4FD0-5521-4D76-BAF2-C8098E80E90F}" destId="{76553FF0-5C2D-4988-9070-F8FCE954E932}" srcOrd="5" destOrd="0" parTransId="{9B9287B0-72F2-4C5F-8940-2ED7F139D1AA}" sibTransId="{7B46A6F9-7A97-4196-A4CA-C7673FEE721A}"/>
    <dgm:cxn modelId="{B170A709-59B7-5149-B664-530E572DA7E9}" type="presOf" srcId="{0FB088DE-323A-4EE7-A97A-7A38F5D9BC8F}" destId="{9265CE8D-3C6C-2041-ABAD-51EDBBDB7B41}" srcOrd="0" destOrd="0" presId="urn:microsoft.com/office/officeart/2005/8/layout/vList2"/>
    <dgm:cxn modelId="{1B5DB49F-D8B7-45CD-80ED-F531BB5415B1}" srcId="{FE4A4FD0-5521-4D76-BAF2-C8098E80E90F}" destId="{63002613-423F-4582-ACFF-8F4A295701E9}" srcOrd="1" destOrd="0" parTransId="{D8AC0611-FEFA-4693-A842-CA67A40C369F}" sibTransId="{315698C6-2109-4399-9C10-FE704EF166BA}"/>
    <dgm:cxn modelId="{65621A20-C3C6-C24C-AB9B-E8FFECD4175B}" type="presParOf" srcId="{08A03D11-3F38-D644-B1DB-DDC217719D1D}" destId="{9265CE8D-3C6C-2041-ABAD-51EDBBDB7B41}" srcOrd="0" destOrd="0" presId="urn:microsoft.com/office/officeart/2005/8/layout/vList2"/>
    <dgm:cxn modelId="{0278E03A-C27B-8D41-B9D5-9F66FEB18F69}" type="presParOf" srcId="{08A03D11-3F38-D644-B1DB-DDC217719D1D}" destId="{6A8A7B5E-A4C3-4D4C-8CFE-EA57358D93F8}" srcOrd="1" destOrd="0" presId="urn:microsoft.com/office/officeart/2005/8/layout/vList2"/>
    <dgm:cxn modelId="{0F73417D-D679-4E42-B659-A61E6CEF65EB}" type="presParOf" srcId="{08A03D11-3F38-D644-B1DB-DDC217719D1D}" destId="{C27C325F-C94B-4449-A61F-84E377E671F1}" srcOrd="2" destOrd="0" presId="urn:microsoft.com/office/officeart/2005/8/layout/vList2"/>
    <dgm:cxn modelId="{F5666B1F-60A9-3747-9D0F-13C04948B2FE}" type="presParOf" srcId="{08A03D11-3F38-D644-B1DB-DDC217719D1D}" destId="{23AFE7C0-F6AD-BA4D-8175-119E70CCB20F}" srcOrd="3" destOrd="0" presId="urn:microsoft.com/office/officeart/2005/8/layout/vList2"/>
    <dgm:cxn modelId="{8BF8E967-B488-B94F-A3B8-460A46018A4C}" type="presParOf" srcId="{08A03D11-3F38-D644-B1DB-DDC217719D1D}" destId="{54D45364-9D84-3B44-88F0-79D971384324}" srcOrd="4" destOrd="0" presId="urn:microsoft.com/office/officeart/2005/8/layout/vList2"/>
    <dgm:cxn modelId="{343924A0-E192-0C44-AABD-064F3BF031F9}" type="presParOf" srcId="{08A03D11-3F38-D644-B1DB-DDC217719D1D}" destId="{B01B26CF-DE98-AB48-9F0D-FC1D2CBD20A1}" srcOrd="5" destOrd="0" presId="urn:microsoft.com/office/officeart/2005/8/layout/vList2"/>
    <dgm:cxn modelId="{BCAF2D16-F400-9744-83BF-1378DECBAE54}" type="presParOf" srcId="{08A03D11-3F38-D644-B1DB-DDC217719D1D}" destId="{111C97EE-5C9D-EC44-934B-DB93652A7885}" srcOrd="6" destOrd="0" presId="urn:microsoft.com/office/officeart/2005/8/layout/vList2"/>
    <dgm:cxn modelId="{E31364ED-A9C8-C34F-B973-F825548F5550}" type="presParOf" srcId="{08A03D11-3F38-D644-B1DB-DDC217719D1D}" destId="{5C18B9C7-3E31-B14F-A030-C3DEF5B67BE2}" srcOrd="7" destOrd="0" presId="urn:microsoft.com/office/officeart/2005/8/layout/vList2"/>
    <dgm:cxn modelId="{47BD69C2-FFE1-DB46-A226-939BA673367F}" type="presParOf" srcId="{08A03D11-3F38-D644-B1DB-DDC217719D1D}" destId="{4FEAB38E-38FF-1D4C-ADF7-A5E3CD4FDB87}" srcOrd="8" destOrd="0" presId="urn:microsoft.com/office/officeart/2005/8/layout/vList2"/>
    <dgm:cxn modelId="{DF88B674-A76B-0348-8A51-24BD6A4AA328}" type="presParOf" srcId="{08A03D11-3F38-D644-B1DB-DDC217719D1D}" destId="{2C084CEC-1527-404B-83FD-A00D79E97F5D}" srcOrd="9" destOrd="0" presId="urn:microsoft.com/office/officeart/2005/8/layout/vList2"/>
    <dgm:cxn modelId="{97287FFE-C83A-D04B-8D0E-E3B0F73EB456}" type="presParOf" srcId="{08A03D11-3F38-D644-B1DB-DDC217719D1D}" destId="{37B31A0A-9027-984F-93FF-01EF4B6DB7B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D87D9-04C8-D549-8F87-D579789014D3}">
      <dsp:nvSpPr>
        <dsp:cNvPr id="0" name=""/>
        <dsp:cNvSpPr/>
      </dsp:nvSpPr>
      <dsp:spPr>
        <a:xfrm>
          <a:off x="0" y="15148"/>
          <a:ext cx="7559504" cy="1989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0" kern="1200"/>
            <a:t>Qu’est-ce que la social-démocratie? </a:t>
          </a:r>
          <a:endParaRPr lang="en-US" sz="5000" kern="1200"/>
        </a:p>
      </dsp:txBody>
      <dsp:txXfrm>
        <a:off x="97095" y="112243"/>
        <a:ext cx="7365314" cy="1794810"/>
      </dsp:txXfrm>
    </dsp:sp>
    <dsp:sp modelId="{F93DAFE7-B373-D849-9C79-CCDBAC02B1B3}">
      <dsp:nvSpPr>
        <dsp:cNvPr id="0" name=""/>
        <dsp:cNvSpPr/>
      </dsp:nvSpPr>
      <dsp:spPr>
        <a:xfrm>
          <a:off x="0" y="2148148"/>
          <a:ext cx="7559504" cy="198900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0" kern="1200"/>
            <a:t>Requiem pour la social-démocratie? </a:t>
          </a:r>
          <a:endParaRPr lang="en-US" sz="5000" kern="1200"/>
        </a:p>
      </dsp:txBody>
      <dsp:txXfrm>
        <a:off x="97095" y="2245243"/>
        <a:ext cx="7365314" cy="1794810"/>
      </dsp:txXfrm>
    </dsp:sp>
    <dsp:sp modelId="{E81BE32A-D8AC-7C44-9FBD-6A47227D33F3}">
      <dsp:nvSpPr>
        <dsp:cNvPr id="0" name=""/>
        <dsp:cNvSpPr/>
      </dsp:nvSpPr>
      <dsp:spPr>
        <a:xfrm>
          <a:off x="0" y="4281148"/>
          <a:ext cx="7559504" cy="19890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0" kern="1200"/>
            <a:t>Crise et mutation : il était une fois le MOC….</a:t>
          </a:r>
          <a:endParaRPr lang="en-US" sz="5000" kern="1200"/>
        </a:p>
      </dsp:txBody>
      <dsp:txXfrm>
        <a:off x="97095" y="4378243"/>
        <a:ext cx="7365314" cy="17948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2D2AC-D46A-0D40-99A4-0A9ACDF2F591}">
      <dsp:nvSpPr>
        <dsp:cNvPr id="0" name=""/>
        <dsp:cNvSpPr/>
      </dsp:nvSpPr>
      <dsp:spPr>
        <a:xfrm>
          <a:off x="0" y="35830"/>
          <a:ext cx="6664905" cy="89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100" i="1" kern="1200"/>
            <a:t>Dimension ethno-raciale des inégalités</a:t>
          </a:r>
          <a:endParaRPr lang="en-US" sz="3100" kern="1200"/>
        </a:p>
      </dsp:txBody>
      <dsp:txXfrm>
        <a:off x="0" y="35830"/>
        <a:ext cx="6664905" cy="892800"/>
      </dsp:txXfrm>
    </dsp:sp>
    <dsp:sp modelId="{3ED7D8D0-C5D3-5F4C-8206-8F418901C8C4}">
      <dsp:nvSpPr>
        <dsp:cNvPr id="0" name=""/>
        <dsp:cNvSpPr/>
      </dsp:nvSpPr>
      <dsp:spPr>
        <a:xfrm>
          <a:off x="0" y="928630"/>
          <a:ext cx="6664905" cy="32336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100" i="1" kern="1200"/>
            <a:t>Pas origine biologique, mais appartenance et référence culturelle</a:t>
          </a:r>
          <a:endParaRPr lang="en-US" sz="3100" kern="120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100" i="1" kern="1200"/>
            <a:t>Pas archaïsme de la tradition, mais fruit de l’hypermodernité mondialisée</a:t>
          </a:r>
          <a:endParaRPr lang="en-US" sz="3100" kern="120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100" i="1" kern="1200"/>
            <a:t>Dépasser une lecture en terme de « racisme » versus « antiracisme »</a:t>
          </a:r>
          <a:endParaRPr lang="en-US" sz="3100" kern="1200"/>
        </a:p>
      </dsp:txBody>
      <dsp:txXfrm>
        <a:off x="0" y="928630"/>
        <a:ext cx="6664905" cy="32336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2D2AC-D46A-0D40-99A4-0A9ACDF2F591}">
      <dsp:nvSpPr>
        <dsp:cNvPr id="0" name=""/>
        <dsp:cNvSpPr/>
      </dsp:nvSpPr>
      <dsp:spPr>
        <a:xfrm>
          <a:off x="0" y="8501"/>
          <a:ext cx="7189786" cy="23424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3400" kern="1200" dirty="0"/>
            <a:t>Difficultés pour catégoriser et représenter le nouveau régime d’inégalités</a:t>
          </a:r>
          <a:endParaRPr lang="en-US" sz="3400" kern="1200" dirty="0"/>
        </a:p>
        <a:p>
          <a:pPr marL="0"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0" y="8501"/>
        <a:ext cx="7189786" cy="2342463"/>
      </dsp:txXfrm>
    </dsp:sp>
    <dsp:sp modelId="{3ED7D8D0-C5D3-5F4C-8206-8F418901C8C4}">
      <dsp:nvSpPr>
        <dsp:cNvPr id="0" name=""/>
        <dsp:cNvSpPr/>
      </dsp:nvSpPr>
      <dsp:spPr>
        <a:xfrm>
          <a:off x="0" y="1979967"/>
          <a:ext cx="7189786" cy="34984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err="1"/>
            <a:t>Multiplication</a:t>
          </a:r>
          <a:r>
            <a:rPr lang="es-ES" sz="2400" kern="1200" dirty="0"/>
            <a:t> y </a:t>
          </a:r>
          <a:r>
            <a:rPr lang="es-ES" sz="2400" kern="1200" dirty="0" err="1"/>
            <a:t>désynchronisation</a:t>
          </a:r>
          <a:r>
            <a:rPr lang="es-ES" sz="2400" kern="1200" dirty="0"/>
            <a:t> des </a:t>
          </a:r>
          <a:r>
            <a:rPr lang="es-ES" sz="2400" kern="1200" dirty="0" err="1"/>
            <a:t>critères</a:t>
          </a:r>
          <a:r>
            <a:rPr lang="es-ES" sz="2400" kern="1200" dirty="0"/>
            <a:t>. 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/>
            <a:t>“</a:t>
          </a:r>
          <a:r>
            <a:rPr lang="es-ES" sz="2400" kern="1200" dirty="0" err="1"/>
            <a:t>cosmopolites</a:t>
          </a:r>
          <a:r>
            <a:rPr lang="es-ES" sz="2400" kern="1200" dirty="0"/>
            <a:t> </a:t>
          </a:r>
          <a:r>
            <a:rPr lang="es-ES" sz="2400" kern="1200" dirty="0" err="1"/>
            <a:t>mobiles</a:t>
          </a:r>
          <a:r>
            <a:rPr lang="es-ES" sz="2400" kern="1200" dirty="0"/>
            <a:t> et </a:t>
          </a:r>
          <a:r>
            <a:rPr lang="es-ES" sz="2400" kern="1200" dirty="0" err="1"/>
            <a:t>locaux</a:t>
          </a:r>
          <a:r>
            <a:rPr lang="es-ES" sz="2400" kern="1200" dirty="0"/>
            <a:t> </a:t>
          </a:r>
          <a:r>
            <a:rPr lang="es-ES" sz="2400" kern="1200" dirty="0" err="1"/>
            <a:t>immobilisés</a:t>
          </a:r>
          <a:r>
            <a:rPr lang="es-ES" sz="2400" kern="1200" dirty="0"/>
            <a:t>”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/>
            <a:t>“Inclus et exclus”</a:t>
          </a:r>
          <a:endParaRPr lang="es-ES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/>
            <a:t>“</a:t>
          </a:r>
          <a:r>
            <a:rPr lang="es-ES" sz="2400" kern="1200" dirty="0" err="1"/>
            <a:t>Stables</a:t>
          </a:r>
          <a:r>
            <a:rPr lang="es-ES" sz="2400" kern="1200" dirty="0"/>
            <a:t> et </a:t>
          </a:r>
          <a:r>
            <a:rPr lang="es-ES" sz="2400" kern="1200" dirty="0" err="1"/>
            <a:t>précaires</a:t>
          </a:r>
          <a:r>
            <a:rPr lang="es-ES" sz="2400" kern="1200" dirty="0"/>
            <a:t>”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/>
            <a:t>Majorités et minorités</a:t>
          </a:r>
        </a:p>
      </dsp:txBody>
      <dsp:txXfrm>
        <a:off x="0" y="1979967"/>
        <a:ext cx="7189786" cy="349849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2D2AC-D46A-0D40-99A4-0A9ACDF2F591}">
      <dsp:nvSpPr>
        <dsp:cNvPr id="0" name=""/>
        <dsp:cNvSpPr/>
      </dsp:nvSpPr>
      <dsp:spPr>
        <a:xfrm>
          <a:off x="0" y="52425"/>
          <a:ext cx="7189786" cy="1334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3400" kern="1200" dirty="0" err="1"/>
            <a:t>Crise</a:t>
          </a:r>
          <a:r>
            <a:rPr lang="es-ES" sz="3400" kern="1200" dirty="0"/>
            <a:t> de la </a:t>
          </a:r>
          <a:r>
            <a:rPr lang="es-ES" sz="3400" kern="1200" dirty="0" err="1"/>
            <a:t>représentation</a:t>
          </a:r>
          <a:r>
            <a:rPr lang="es-ES" sz="3400" kern="1200" dirty="0"/>
            <a:t> </a:t>
          </a:r>
          <a:r>
            <a:rPr lang="es-ES" sz="3400" kern="1200" dirty="0" err="1"/>
            <a:t>politique</a:t>
          </a:r>
          <a:endParaRPr lang="es-ES" sz="34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3400" kern="1200" dirty="0"/>
        </a:p>
      </dsp:txBody>
      <dsp:txXfrm>
        <a:off x="0" y="52425"/>
        <a:ext cx="7189786" cy="1334833"/>
      </dsp:txXfrm>
    </dsp:sp>
    <dsp:sp modelId="{3ED7D8D0-C5D3-5F4C-8206-8F418901C8C4}">
      <dsp:nvSpPr>
        <dsp:cNvPr id="0" name=""/>
        <dsp:cNvSpPr/>
      </dsp:nvSpPr>
      <dsp:spPr>
        <a:xfrm>
          <a:off x="0" y="907153"/>
          <a:ext cx="7189786" cy="45273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200" kern="1200" dirty="0"/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 err="1"/>
            <a:t>Privatisation</a:t>
          </a:r>
          <a:r>
            <a:rPr lang="es-ES" sz="3200" kern="1200" dirty="0"/>
            <a:t> du </a:t>
          </a:r>
          <a:r>
            <a:rPr lang="es-ES" sz="3200" kern="1200" dirty="0" err="1"/>
            <a:t>public</a:t>
          </a:r>
          <a:r>
            <a:rPr lang="es-ES" sz="3200" kern="1200" dirty="0"/>
            <a:t>, </a:t>
          </a:r>
          <a:r>
            <a:rPr lang="es-ES" sz="3200" kern="1200" dirty="0" err="1"/>
            <a:t>publicisation</a:t>
          </a:r>
          <a:r>
            <a:rPr lang="es-ES" sz="3200" kern="1200" dirty="0"/>
            <a:t> du privé</a:t>
          </a:r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 err="1"/>
            <a:t>Émocratie</a:t>
          </a:r>
          <a:endParaRPr lang="es-ES" sz="3200" kern="1200" dirty="0"/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 err="1"/>
            <a:t>Fragmentation</a:t>
          </a:r>
          <a:endParaRPr lang="es-ES" sz="3200" kern="1200" dirty="0"/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 err="1"/>
            <a:t>Populisme</a:t>
          </a:r>
          <a:r>
            <a:rPr lang="es-ES" sz="3200" kern="1200" dirty="0"/>
            <a:t>: </a:t>
          </a:r>
          <a:r>
            <a:rPr lang="fr-FR" sz="3200" kern="1200" dirty="0"/>
            <a:t>du « peuple » au chef</a:t>
          </a:r>
          <a:endParaRPr lang="es-ES" sz="3200" kern="1200" dirty="0"/>
        </a:p>
      </dsp:txBody>
      <dsp:txXfrm>
        <a:off x="0" y="907153"/>
        <a:ext cx="7189786" cy="45273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BD5C3-16DE-5446-BD53-A04AFF1DF845}">
      <dsp:nvSpPr>
        <dsp:cNvPr id="0" name=""/>
        <dsp:cNvSpPr/>
      </dsp:nvSpPr>
      <dsp:spPr>
        <a:xfrm>
          <a:off x="0" y="231084"/>
          <a:ext cx="6263640" cy="24265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400" b="1" kern="1200"/>
            <a:t>D’une grammaire hégémonique : le grand récit de la lutte des classes, l’imaginaire de l’émancipation progressiste</a:t>
          </a:r>
          <a:endParaRPr lang="en-US" sz="3400" kern="1200"/>
        </a:p>
      </dsp:txBody>
      <dsp:txXfrm>
        <a:off x="118456" y="349540"/>
        <a:ext cx="6026728" cy="2189667"/>
      </dsp:txXfrm>
    </dsp:sp>
    <dsp:sp modelId="{DFD34B5D-1ECA-A94D-B7A6-7BF1A750B2A7}">
      <dsp:nvSpPr>
        <dsp:cNvPr id="0" name=""/>
        <dsp:cNvSpPr/>
      </dsp:nvSpPr>
      <dsp:spPr>
        <a:xfrm>
          <a:off x="0" y="2755584"/>
          <a:ext cx="6263640" cy="24265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3400" b="1" kern="1200"/>
            <a:t>…vers une fragmentation, pluralisation ou recomposition des significations? </a:t>
          </a:r>
          <a:endParaRPr lang="en-US" sz="3400" kern="1200"/>
        </a:p>
      </dsp:txBody>
      <dsp:txXfrm>
        <a:off x="118456" y="2874040"/>
        <a:ext cx="6026728" cy="21896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AAC3E-B3A2-E04B-99C4-9AFB6160BAF5}">
      <dsp:nvSpPr>
        <dsp:cNvPr id="0" name=""/>
        <dsp:cNvSpPr/>
      </dsp:nvSpPr>
      <dsp:spPr>
        <a:xfrm>
          <a:off x="0" y="159743"/>
          <a:ext cx="8915400" cy="1368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/>
            <a:t>L</a:t>
          </a:r>
          <a:r>
            <a:rPr lang="ja-JP" sz="3000" kern="1200"/>
            <a:t>’</a:t>
          </a:r>
          <a:r>
            <a:rPr lang="fr-FR" sz="3000" kern="1200"/>
            <a:t>invention du social et la construction de l</a:t>
          </a:r>
          <a:r>
            <a:rPr lang="ja-JP" sz="3000" kern="1200"/>
            <a:t>’</a:t>
          </a:r>
          <a:r>
            <a:rPr lang="fr-FR" sz="3000" kern="1200"/>
            <a:t>Etat social (1844-1944)</a:t>
          </a:r>
          <a:endParaRPr lang="en-US" sz="3000" kern="1200"/>
        </a:p>
      </dsp:txBody>
      <dsp:txXfrm>
        <a:off x="66824" y="226567"/>
        <a:ext cx="8781752" cy="1235252"/>
      </dsp:txXfrm>
    </dsp:sp>
    <dsp:sp modelId="{5B7AC0BC-B581-5F47-BC41-F6E1E68CD51C}">
      <dsp:nvSpPr>
        <dsp:cNvPr id="0" name=""/>
        <dsp:cNvSpPr/>
      </dsp:nvSpPr>
      <dsp:spPr>
        <a:xfrm>
          <a:off x="0" y="1615043"/>
          <a:ext cx="8915400" cy="1368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/>
            <a:t>L</a:t>
          </a:r>
          <a:r>
            <a:rPr lang="ja-JP" sz="3000" kern="1200"/>
            <a:t>’</a:t>
          </a:r>
          <a:r>
            <a:rPr lang="fr-FR" sz="3000" kern="1200"/>
            <a:t>institutionnalisation de la sécurité sociale : vers l</a:t>
          </a:r>
          <a:r>
            <a:rPr lang="ja-JP" sz="3000" kern="1200"/>
            <a:t>’</a:t>
          </a:r>
          <a:r>
            <a:rPr lang="fr-FR" sz="3000" kern="1200"/>
            <a:t>Etat providence (1944-1974)</a:t>
          </a:r>
          <a:endParaRPr lang="en-US" sz="3000" kern="1200"/>
        </a:p>
      </dsp:txBody>
      <dsp:txXfrm>
        <a:off x="66824" y="1681867"/>
        <a:ext cx="8781752" cy="1235252"/>
      </dsp:txXfrm>
    </dsp:sp>
    <dsp:sp modelId="{EB281C07-36A2-2246-B38D-3FF8FC865D73}">
      <dsp:nvSpPr>
        <dsp:cNvPr id="0" name=""/>
        <dsp:cNvSpPr/>
      </dsp:nvSpPr>
      <dsp:spPr>
        <a:xfrm>
          <a:off x="0" y="3070343"/>
          <a:ext cx="8915400" cy="1368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/>
            <a:t>La centralité du « sujet travailleur »</a:t>
          </a:r>
          <a:endParaRPr lang="en-US" sz="3000" kern="1200"/>
        </a:p>
      </dsp:txBody>
      <dsp:txXfrm>
        <a:off x="66824" y="3137167"/>
        <a:ext cx="8781752" cy="12352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0BA42-8C58-7F48-B775-56E47BF1E2BE}">
      <dsp:nvSpPr>
        <dsp:cNvPr id="0" name=""/>
        <dsp:cNvSpPr/>
      </dsp:nvSpPr>
      <dsp:spPr>
        <a:xfrm>
          <a:off x="586" y="339748"/>
          <a:ext cx="3109198" cy="435287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2405" tIns="330200" rIns="242405" bIns="3302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/>
            <a:t>Une idéologie portées par des mouvements sociaux et partis politiques : </a:t>
          </a:r>
          <a:endParaRPr lang="en-US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/>
            <a:t>Un horizon de progrès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/>
            <a:t>Un principe de solidarité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/>
            <a:t>Un idéal d’émancipation</a:t>
          </a:r>
          <a:endParaRPr lang="en-US" sz="1800" kern="1200" dirty="0"/>
        </a:p>
      </dsp:txBody>
      <dsp:txXfrm>
        <a:off x="586" y="1993842"/>
        <a:ext cx="3109198" cy="2611726"/>
      </dsp:txXfrm>
    </dsp:sp>
    <dsp:sp modelId="{261724AA-E25B-A24D-8121-9892FCAB2E65}">
      <dsp:nvSpPr>
        <dsp:cNvPr id="0" name=""/>
        <dsp:cNvSpPr/>
      </dsp:nvSpPr>
      <dsp:spPr>
        <a:xfrm>
          <a:off x="902253" y="775036"/>
          <a:ext cx="1305863" cy="130586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810" tIns="12700" rIns="101810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1</a:t>
          </a:r>
        </a:p>
      </dsp:txBody>
      <dsp:txXfrm>
        <a:off x="1093492" y="966275"/>
        <a:ext cx="923385" cy="923385"/>
      </dsp:txXfrm>
    </dsp:sp>
    <dsp:sp modelId="{FFA9ABB8-617E-7C4C-9FEA-62BA9FFE55B0}">
      <dsp:nvSpPr>
        <dsp:cNvPr id="0" name=""/>
        <dsp:cNvSpPr/>
      </dsp:nvSpPr>
      <dsp:spPr>
        <a:xfrm>
          <a:off x="586" y="4692554"/>
          <a:ext cx="3109198" cy="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25F2663-0C4E-8949-B5F0-8B254999FBFD}">
      <dsp:nvSpPr>
        <dsp:cNvPr id="0" name=""/>
        <dsp:cNvSpPr/>
      </dsp:nvSpPr>
      <dsp:spPr>
        <a:xfrm>
          <a:off x="3420704" y="339748"/>
          <a:ext cx="3109198" cy="435287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2405" tIns="330200" rIns="242405" bIns="3302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/>
            <a:t>Une pratique politique : négociation et coopération conflictuelle</a:t>
          </a:r>
          <a:endParaRPr lang="en-US" sz="2400" kern="1200" dirty="0"/>
        </a:p>
      </dsp:txBody>
      <dsp:txXfrm>
        <a:off x="3420704" y="1993842"/>
        <a:ext cx="3109198" cy="2611726"/>
      </dsp:txXfrm>
    </dsp:sp>
    <dsp:sp modelId="{CF869A3E-A6AA-E34E-84EB-B33753B45EC5}">
      <dsp:nvSpPr>
        <dsp:cNvPr id="0" name=""/>
        <dsp:cNvSpPr/>
      </dsp:nvSpPr>
      <dsp:spPr>
        <a:xfrm>
          <a:off x="4322371" y="775036"/>
          <a:ext cx="1305863" cy="130586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810" tIns="12700" rIns="101810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2</a:t>
          </a:r>
        </a:p>
      </dsp:txBody>
      <dsp:txXfrm>
        <a:off x="4513610" y="966275"/>
        <a:ext cx="923385" cy="923385"/>
      </dsp:txXfrm>
    </dsp:sp>
    <dsp:sp modelId="{B9B4AE30-BB68-5B47-9C57-4515DA55A400}">
      <dsp:nvSpPr>
        <dsp:cNvPr id="0" name=""/>
        <dsp:cNvSpPr/>
      </dsp:nvSpPr>
      <dsp:spPr>
        <a:xfrm>
          <a:off x="3420704" y="4692554"/>
          <a:ext cx="3109198" cy="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732AE9-D919-454B-A524-F1E5E11BC38A}">
      <dsp:nvSpPr>
        <dsp:cNvPr id="0" name=""/>
        <dsp:cNvSpPr/>
      </dsp:nvSpPr>
      <dsp:spPr>
        <a:xfrm>
          <a:off x="6840822" y="339748"/>
          <a:ext cx="4118381" cy="435287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2405" tIns="330200" rIns="242405" bIns="3302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/>
            <a:t>Un modèle d’organisation politique et de régulation institutionnelle des rapports sociaux dans une économie de marché</a:t>
          </a:r>
          <a:endParaRPr lang="en-US" sz="2400" kern="1200" dirty="0"/>
        </a:p>
      </dsp:txBody>
      <dsp:txXfrm>
        <a:off x="6840822" y="1993842"/>
        <a:ext cx="4118381" cy="2611726"/>
      </dsp:txXfrm>
    </dsp:sp>
    <dsp:sp modelId="{1135B99F-48A1-664F-B27C-9121DB98AD9D}">
      <dsp:nvSpPr>
        <dsp:cNvPr id="0" name=""/>
        <dsp:cNvSpPr/>
      </dsp:nvSpPr>
      <dsp:spPr>
        <a:xfrm>
          <a:off x="8247081" y="775036"/>
          <a:ext cx="1305863" cy="130586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810" tIns="12700" rIns="101810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3</a:t>
          </a:r>
        </a:p>
      </dsp:txBody>
      <dsp:txXfrm>
        <a:off x="8438320" y="966275"/>
        <a:ext cx="923385" cy="923385"/>
      </dsp:txXfrm>
    </dsp:sp>
    <dsp:sp modelId="{6861361A-C8B8-D845-AD02-52C70144BD93}">
      <dsp:nvSpPr>
        <dsp:cNvPr id="0" name=""/>
        <dsp:cNvSpPr/>
      </dsp:nvSpPr>
      <dsp:spPr>
        <a:xfrm>
          <a:off x="7345413" y="4692554"/>
          <a:ext cx="3109198" cy="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47269-D95C-344A-800C-372DB0C88FE5}">
      <dsp:nvSpPr>
        <dsp:cNvPr id="0" name=""/>
        <dsp:cNvSpPr/>
      </dsp:nvSpPr>
      <dsp:spPr>
        <a:xfrm>
          <a:off x="0" y="20916"/>
          <a:ext cx="6364224" cy="9114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800" kern="1200"/>
            <a:t>Economico-financière</a:t>
          </a:r>
          <a:endParaRPr lang="en-US" sz="3800" kern="1200"/>
        </a:p>
      </dsp:txBody>
      <dsp:txXfrm>
        <a:off x="44492" y="65408"/>
        <a:ext cx="6275240" cy="822446"/>
      </dsp:txXfrm>
    </dsp:sp>
    <dsp:sp modelId="{27AB3819-5C48-9B48-AE94-D637C71F2978}">
      <dsp:nvSpPr>
        <dsp:cNvPr id="0" name=""/>
        <dsp:cNvSpPr/>
      </dsp:nvSpPr>
      <dsp:spPr>
        <a:xfrm>
          <a:off x="0" y="1041786"/>
          <a:ext cx="6364224" cy="91143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800" kern="1200"/>
            <a:t>Sociologico-normative</a:t>
          </a:r>
          <a:endParaRPr lang="en-US" sz="3800" kern="1200"/>
        </a:p>
      </dsp:txBody>
      <dsp:txXfrm>
        <a:off x="44492" y="1086278"/>
        <a:ext cx="6275240" cy="822446"/>
      </dsp:txXfrm>
    </dsp:sp>
    <dsp:sp modelId="{F5FABBCE-10A0-2D49-8F0F-2E0F09B24186}">
      <dsp:nvSpPr>
        <dsp:cNvPr id="0" name=""/>
        <dsp:cNvSpPr/>
      </dsp:nvSpPr>
      <dsp:spPr>
        <a:xfrm>
          <a:off x="0" y="1953216"/>
          <a:ext cx="6364224" cy="3539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064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3000" b="1" kern="1200"/>
            <a:t>Les effets pervers des politiques « passives »</a:t>
          </a:r>
          <a:endParaRPr lang="en-US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3000" b="1" kern="1200"/>
            <a:t>Les transformations structurelles et culturelles</a:t>
          </a:r>
          <a:endParaRPr lang="en-US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3000" b="1" kern="1200"/>
            <a:t>L</a:t>
          </a:r>
          <a:r>
            <a:rPr lang="ja-JP" sz="3000" b="1" kern="1200"/>
            <a:t>’</a:t>
          </a:r>
          <a:r>
            <a:rPr lang="fr-FR" sz="3000" b="1" kern="1200"/>
            <a:t>individualisation des trajectoires</a:t>
          </a:r>
          <a:endParaRPr lang="en-US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3000" b="1" kern="1200"/>
            <a:t>Les nouveaux « facteurs de risque »</a:t>
          </a:r>
          <a:endParaRPr lang="en-US" sz="3000" kern="1200"/>
        </a:p>
      </dsp:txBody>
      <dsp:txXfrm>
        <a:off x="0" y="1953216"/>
        <a:ext cx="6364224" cy="35396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C1DA0-DA0D-8C46-9F3C-58C663B2E83E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/>
            <a:t>Acteurs sociaux, multiples et ambivalents</a:t>
          </a:r>
          <a:endParaRPr lang="en-US" sz="2000" kern="1200"/>
        </a:p>
      </dsp:txBody>
      <dsp:txXfrm>
        <a:off x="582645" y="1178"/>
        <a:ext cx="2174490" cy="1304694"/>
      </dsp:txXfrm>
    </dsp:sp>
    <dsp:sp modelId="{31235A6F-C23C-0745-A2AE-8E8FD0292503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/>
            <a:t>Nouvelles compositions sociales </a:t>
          </a:r>
          <a:endParaRPr lang="en-US" sz="2000" kern="1200"/>
        </a:p>
      </dsp:txBody>
      <dsp:txXfrm>
        <a:off x="2974584" y="1178"/>
        <a:ext cx="2174490" cy="1304694"/>
      </dsp:txXfrm>
    </dsp:sp>
    <dsp:sp modelId="{0D5F5D01-B7EE-9B49-B791-A75544A4CA3B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/>
            <a:t>Des enjeux post-matérialistes?</a:t>
          </a:r>
          <a:endParaRPr lang="en-US" sz="2000" kern="1200"/>
        </a:p>
      </dsp:txBody>
      <dsp:txXfrm>
        <a:off x="5366524" y="1178"/>
        <a:ext cx="2174490" cy="1304694"/>
      </dsp:txXfrm>
    </dsp:sp>
    <dsp:sp modelId="{4C0D792F-F67F-B841-854B-902E9F69FC9D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Nouvelles formes d’organisation : de la pyramide  au réseau? </a:t>
          </a:r>
          <a:endParaRPr lang="en-US" sz="2000" kern="1200" dirty="0"/>
        </a:p>
      </dsp:txBody>
      <dsp:txXfrm>
        <a:off x="7758464" y="1178"/>
        <a:ext cx="2174490" cy="1304694"/>
      </dsp:txXfrm>
    </dsp:sp>
    <dsp:sp modelId="{B26118F9-211E-EE40-B019-4EA75C347A60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/>
            <a:t>Des  mouvements 2.0?</a:t>
          </a:r>
          <a:endParaRPr lang="en-US" sz="2000" kern="1200"/>
        </a:p>
      </dsp:txBody>
      <dsp:txXfrm>
        <a:off x="582645" y="1523321"/>
        <a:ext cx="2174490" cy="1304694"/>
      </dsp:txXfrm>
    </dsp:sp>
    <dsp:sp modelId="{C18D42F9-054E-9D4B-AED0-BCD995E0FE34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/>
            <a:t>Les formes d’engagement et de participation</a:t>
          </a:r>
          <a:endParaRPr lang="en-US" sz="2000" kern="1200"/>
        </a:p>
      </dsp:txBody>
      <dsp:txXfrm>
        <a:off x="2974584" y="1523321"/>
        <a:ext cx="2174490" cy="1304694"/>
      </dsp:txXfrm>
    </dsp:sp>
    <dsp:sp modelId="{855C9EC1-FE0A-2749-A4DE-A2B40A1707FB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/>
            <a:t>Le rapport au pouvoir</a:t>
          </a:r>
          <a:endParaRPr lang="en-US" sz="2000" kern="1200"/>
        </a:p>
      </dsp:txBody>
      <dsp:txXfrm>
        <a:off x="5366524" y="1523321"/>
        <a:ext cx="2174490" cy="1304694"/>
      </dsp:txXfrm>
    </dsp:sp>
    <dsp:sp modelId="{0C29D4FD-898F-2045-A2F7-1A3A08964ED7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/>
            <a:t>De nouveaux répertoires d’action? </a:t>
          </a:r>
          <a:endParaRPr lang="en-US" sz="2000" kern="1200"/>
        </a:p>
      </dsp:txBody>
      <dsp:txXfrm>
        <a:off x="7758464" y="1523321"/>
        <a:ext cx="2174490" cy="1304694"/>
      </dsp:txXfrm>
    </dsp:sp>
    <dsp:sp modelId="{B2168A08-B7BF-894B-8FE9-3789E687B070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/>
            <a:t>Mouvements glocaux et transnationaux</a:t>
          </a:r>
          <a:endParaRPr lang="en-US" sz="2000" kern="1200"/>
        </a:p>
      </dsp:txBody>
      <dsp:txXfrm>
        <a:off x="2974584" y="3045465"/>
        <a:ext cx="2174490" cy="1304694"/>
      </dsp:txXfrm>
    </dsp:sp>
    <dsp:sp modelId="{121729D0-75DD-5648-80DF-3451F36F1042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/>
            <a:t>Pluralités et unité des grammaires</a:t>
          </a:r>
          <a:endParaRPr lang="en-US" sz="2000" kern="1200"/>
        </a:p>
      </dsp:txBody>
      <dsp:txXfrm>
        <a:off x="5366524" y="3045465"/>
        <a:ext cx="2174490" cy="13046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AE6EE-49B7-294E-B4AF-96213DD23BD3}">
      <dsp:nvSpPr>
        <dsp:cNvPr id="0" name=""/>
        <dsp:cNvSpPr/>
      </dsp:nvSpPr>
      <dsp:spPr>
        <a:xfrm>
          <a:off x="0" y="544930"/>
          <a:ext cx="6263640" cy="10725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1" kern="1200"/>
            <a:t>FIN DU MONDE ET FIN DU MOIS</a:t>
          </a:r>
          <a:endParaRPr lang="en-US" sz="2700" kern="1200"/>
        </a:p>
      </dsp:txBody>
      <dsp:txXfrm>
        <a:off x="52359" y="597289"/>
        <a:ext cx="6158922" cy="967861"/>
      </dsp:txXfrm>
    </dsp:sp>
    <dsp:sp modelId="{5A680E95-8D71-144E-8A18-4662287C191A}">
      <dsp:nvSpPr>
        <dsp:cNvPr id="0" name=""/>
        <dsp:cNvSpPr/>
      </dsp:nvSpPr>
      <dsp:spPr>
        <a:xfrm>
          <a:off x="0" y="1695269"/>
          <a:ext cx="6263640" cy="107257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1" kern="1200"/>
            <a:t>DIFFICULTÉS DE LA « CONVERGENCES DES LUTTES » ET DE L’INTERSECTIONNALITÉ</a:t>
          </a:r>
          <a:endParaRPr lang="en-US" sz="2700" kern="1200"/>
        </a:p>
      </dsp:txBody>
      <dsp:txXfrm>
        <a:off x="52359" y="1747628"/>
        <a:ext cx="6158922" cy="967861"/>
      </dsp:txXfrm>
    </dsp:sp>
    <dsp:sp modelId="{3409BFC4-1925-F144-B6A9-146CCABF295A}">
      <dsp:nvSpPr>
        <dsp:cNvPr id="0" name=""/>
        <dsp:cNvSpPr/>
      </dsp:nvSpPr>
      <dsp:spPr>
        <a:xfrm>
          <a:off x="0" y="2845608"/>
          <a:ext cx="6263640" cy="107257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1" kern="1200"/>
            <a:t>MOUVEMENTS « PROGRESSISTES » ET MOUVEMENTS « CONSERVATEURS »</a:t>
          </a:r>
          <a:endParaRPr lang="en-US" sz="2700" kern="1200"/>
        </a:p>
      </dsp:txBody>
      <dsp:txXfrm>
        <a:off x="52359" y="2897967"/>
        <a:ext cx="6158922" cy="967861"/>
      </dsp:txXfrm>
    </dsp:sp>
    <dsp:sp modelId="{1C1536C4-3EAD-8C41-95AE-CC53BCF3B2B6}">
      <dsp:nvSpPr>
        <dsp:cNvPr id="0" name=""/>
        <dsp:cNvSpPr/>
      </dsp:nvSpPr>
      <dsp:spPr>
        <a:xfrm>
          <a:off x="0" y="3918187"/>
          <a:ext cx="6263640" cy="950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100" kern="1200"/>
            <a:t>« anti-mouvements » conservateurs, identitaires, nationalistes, suprémacistes, masculinistes, racistes</a:t>
          </a:r>
          <a:r>
            <a:rPr lang="en-US" sz="2100" kern="1200"/>
            <a:t>…</a:t>
          </a:r>
        </a:p>
      </dsp:txBody>
      <dsp:txXfrm>
        <a:off x="0" y="3918187"/>
        <a:ext cx="6263640" cy="9501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72631-8BB1-A545-8FD2-C5E4CC357C3D}">
      <dsp:nvSpPr>
        <dsp:cNvPr id="0" name=""/>
        <dsp:cNvSpPr/>
      </dsp:nvSpPr>
      <dsp:spPr>
        <a:xfrm>
          <a:off x="0" y="224958"/>
          <a:ext cx="91440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/>
            <a:t>Mobilisations écologistes et environnementales</a:t>
          </a:r>
          <a:endParaRPr lang="en-US" sz="3100" kern="1200"/>
        </a:p>
      </dsp:txBody>
      <dsp:txXfrm>
        <a:off x="36296" y="261254"/>
        <a:ext cx="9071408" cy="670943"/>
      </dsp:txXfrm>
    </dsp:sp>
    <dsp:sp modelId="{F5B6CFAB-4157-FD4E-8779-66599CB735F7}">
      <dsp:nvSpPr>
        <dsp:cNvPr id="0" name=""/>
        <dsp:cNvSpPr/>
      </dsp:nvSpPr>
      <dsp:spPr>
        <a:xfrm>
          <a:off x="0" y="968493"/>
          <a:ext cx="9144000" cy="753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400" kern="1200" dirty="0"/>
            <a:t>Naturalistes, environnementalistes, décroissants, mouvement de la transition, </a:t>
          </a:r>
          <a:endParaRPr lang="en-US" sz="2400" kern="1200" dirty="0"/>
        </a:p>
      </dsp:txBody>
      <dsp:txXfrm>
        <a:off x="0" y="968493"/>
        <a:ext cx="9144000" cy="753997"/>
      </dsp:txXfrm>
    </dsp:sp>
    <dsp:sp modelId="{2E25BACD-D54C-EE49-8A65-A31889D3E442}">
      <dsp:nvSpPr>
        <dsp:cNvPr id="0" name=""/>
        <dsp:cNvSpPr/>
      </dsp:nvSpPr>
      <dsp:spPr>
        <a:xfrm>
          <a:off x="0" y="1722491"/>
          <a:ext cx="91440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/>
            <a:t>Rébellion et radicalisations idéologiques</a:t>
          </a:r>
          <a:endParaRPr lang="en-US" sz="3100" kern="1200"/>
        </a:p>
      </dsp:txBody>
      <dsp:txXfrm>
        <a:off x="36296" y="1758787"/>
        <a:ext cx="9071408" cy="670943"/>
      </dsp:txXfrm>
    </dsp:sp>
    <dsp:sp modelId="{1B2CB6C7-F954-6248-AD33-34769B26B7DE}">
      <dsp:nvSpPr>
        <dsp:cNvPr id="0" name=""/>
        <dsp:cNvSpPr/>
      </dsp:nvSpPr>
      <dsp:spPr>
        <a:xfrm>
          <a:off x="0" y="2466026"/>
          <a:ext cx="9144000" cy="834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400" kern="1200"/>
            <a:t>Droites radicales et identitaires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400" kern="1200"/>
            <a:t>Gauches radicales</a:t>
          </a:r>
          <a:endParaRPr lang="en-US" sz="2400" kern="1200"/>
        </a:p>
      </dsp:txBody>
      <dsp:txXfrm>
        <a:off x="0" y="2466026"/>
        <a:ext cx="9144000" cy="834210"/>
      </dsp:txXfrm>
    </dsp:sp>
    <dsp:sp modelId="{11DC21F2-D2B2-D64F-BA19-D424B26CC835}">
      <dsp:nvSpPr>
        <dsp:cNvPr id="0" name=""/>
        <dsp:cNvSpPr/>
      </dsp:nvSpPr>
      <dsp:spPr>
        <a:xfrm>
          <a:off x="0" y="3300236"/>
          <a:ext cx="91440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/>
            <a:t>La résistance syndicale</a:t>
          </a:r>
          <a:endParaRPr lang="en-US" sz="3100" kern="1200"/>
        </a:p>
      </dsp:txBody>
      <dsp:txXfrm>
        <a:off x="36296" y="3336532"/>
        <a:ext cx="9071408" cy="670943"/>
      </dsp:txXfrm>
    </dsp:sp>
    <dsp:sp modelId="{FD96A929-6D0B-0145-8E10-FA77179A2F2F}">
      <dsp:nvSpPr>
        <dsp:cNvPr id="0" name=""/>
        <dsp:cNvSpPr/>
      </dsp:nvSpPr>
      <dsp:spPr>
        <a:xfrm>
          <a:off x="0" y="4043771"/>
          <a:ext cx="9144000" cy="834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400" kern="1200"/>
            <a:t>Les syndicats historiques, entre institutionnalisation et contestation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400" kern="1200" dirty="0"/>
            <a:t>La rébellion du précariat? Intermittents / Uber/Amazone</a:t>
          </a:r>
          <a:endParaRPr lang="en-US" sz="2400" kern="1200" dirty="0"/>
        </a:p>
      </dsp:txBody>
      <dsp:txXfrm>
        <a:off x="0" y="4043771"/>
        <a:ext cx="9144000" cy="834210"/>
      </dsp:txXfrm>
    </dsp:sp>
    <dsp:sp modelId="{A4797C99-FB5C-D04F-AF38-56A6D39E3CCC}">
      <dsp:nvSpPr>
        <dsp:cNvPr id="0" name=""/>
        <dsp:cNvSpPr/>
      </dsp:nvSpPr>
      <dsp:spPr>
        <a:xfrm>
          <a:off x="0" y="4877981"/>
          <a:ext cx="91440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/>
            <a:t>La rébellion des marges</a:t>
          </a:r>
          <a:endParaRPr lang="en-US" sz="3100" kern="1200"/>
        </a:p>
      </dsp:txBody>
      <dsp:txXfrm>
        <a:off x="36296" y="4914277"/>
        <a:ext cx="9071408" cy="670943"/>
      </dsp:txXfrm>
    </dsp:sp>
    <dsp:sp modelId="{B2E72CA1-8B9A-B045-9060-93652190CDC9}">
      <dsp:nvSpPr>
        <dsp:cNvPr id="0" name=""/>
        <dsp:cNvSpPr/>
      </dsp:nvSpPr>
      <dsp:spPr>
        <a:xfrm>
          <a:off x="0" y="5621516"/>
          <a:ext cx="91440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400" kern="1200"/>
            <a:t>Les sans-emplois, les sans-logis, les sans-papiers</a:t>
          </a:r>
          <a:endParaRPr lang="en-US" sz="2400" kern="1200"/>
        </a:p>
      </dsp:txBody>
      <dsp:txXfrm>
        <a:off x="0" y="5621516"/>
        <a:ext cx="9144000" cy="5133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DD632-6533-5844-B6C2-6DD2E7BC37F8}">
      <dsp:nvSpPr>
        <dsp:cNvPr id="0" name=""/>
        <dsp:cNvSpPr/>
      </dsp:nvSpPr>
      <dsp:spPr>
        <a:xfrm>
          <a:off x="0" y="100808"/>
          <a:ext cx="8432347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/>
            <a:t>Affirmations identitaires et politisation des mœurs</a:t>
          </a:r>
          <a:endParaRPr lang="en-US" sz="2800" kern="1200"/>
        </a:p>
      </dsp:txBody>
      <dsp:txXfrm>
        <a:off x="32784" y="133592"/>
        <a:ext cx="8366779" cy="606012"/>
      </dsp:txXfrm>
    </dsp:sp>
    <dsp:sp modelId="{1EA10A8D-B328-1B4D-B50F-AB14EE501514}">
      <dsp:nvSpPr>
        <dsp:cNvPr id="0" name=""/>
        <dsp:cNvSpPr/>
      </dsp:nvSpPr>
      <dsp:spPr>
        <a:xfrm>
          <a:off x="0" y="772388"/>
          <a:ext cx="8432347" cy="75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727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200" kern="1200" dirty="0"/>
            <a:t>Les féminismes (1, 2, 3, 4)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200" kern="1200" dirty="0"/>
            <a:t>LGBTQIA +</a:t>
          </a:r>
          <a:endParaRPr lang="en-US" sz="2200" kern="1200" dirty="0"/>
        </a:p>
      </dsp:txBody>
      <dsp:txXfrm>
        <a:off x="0" y="772388"/>
        <a:ext cx="8432347" cy="753480"/>
      </dsp:txXfrm>
    </dsp:sp>
    <dsp:sp modelId="{253E39EC-0D9F-7548-8019-D3CD5DE5C169}">
      <dsp:nvSpPr>
        <dsp:cNvPr id="0" name=""/>
        <dsp:cNvSpPr/>
      </dsp:nvSpPr>
      <dsp:spPr>
        <a:xfrm>
          <a:off x="0" y="1525868"/>
          <a:ext cx="8432347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/>
            <a:t>Les mobilisations </a:t>
          </a:r>
          <a:r>
            <a:rPr lang="fr-FR" sz="2800" kern="1200" dirty="0" err="1"/>
            <a:t>anti-racistes</a:t>
          </a:r>
          <a:r>
            <a:rPr lang="fr-FR" sz="2800" kern="1200" dirty="0"/>
            <a:t>, </a:t>
          </a:r>
          <a:r>
            <a:rPr lang="fr-FR" sz="2800" kern="1200" dirty="0" err="1"/>
            <a:t>décoloniales</a:t>
          </a:r>
          <a:r>
            <a:rPr lang="fr-FR" sz="2800" kern="1200" dirty="0"/>
            <a:t>, </a:t>
          </a:r>
          <a:endParaRPr lang="en-US" sz="2800" kern="1200" dirty="0"/>
        </a:p>
      </dsp:txBody>
      <dsp:txXfrm>
        <a:off x="32784" y="1558652"/>
        <a:ext cx="8366779" cy="606012"/>
      </dsp:txXfrm>
    </dsp:sp>
    <dsp:sp modelId="{A81925AE-21BF-6547-BA1A-FEC491B72FEC}">
      <dsp:nvSpPr>
        <dsp:cNvPr id="0" name=""/>
        <dsp:cNvSpPr/>
      </dsp:nvSpPr>
      <dsp:spPr>
        <a:xfrm>
          <a:off x="0" y="2197448"/>
          <a:ext cx="8432347" cy="75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727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200" kern="1200"/>
            <a:t>Anti-racisme et luttes post-dé-coloniales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200" kern="1200"/>
            <a:t>Ethnicité et religiosité</a:t>
          </a:r>
          <a:endParaRPr lang="en-US" sz="2200" kern="1200"/>
        </a:p>
      </dsp:txBody>
      <dsp:txXfrm>
        <a:off x="0" y="2197448"/>
        <a:ext cx="8432347" cy="753480"/>
      </dsp:txXfrm>
    </dsp:sp>
    <dsp:sp modelId="{CBB2E950-3817-F140-A3A9-C1ABC9BE749B}">
      <dsp:nvSpPr>
        <dsp:cNvPr id="0" name=""/>
        <dsp:cNvSpPr/>
      </dsp:nvSpPr>
      <dsp:spPr>
        <a:xfrm>
          <a:off x="0" y="2950928"/>
          <a:ext cx="8432347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/>
            <a:t>Consommation et modes de vie</a:t>
          </a:r>
          <a:endParaRPr lang="en-US" sz="2800" kern="1200"/>
        </a:p>
      </dsp:txBody>
      <dsp:txXfrm>
        <a:off x="32784" y="2983712"/>
        <a:ext cx="8366779" cy="606012"/>
      </dsp:txXfrm>
    </dsp:sp>
    <dsp:sp modelId="{6BEF4714-01A5-FC48-B8DB-F4EBDF5B0EEF}">
      <dsp:nvSpPr>
        <dsp:cNvPr id="0" name=""/>
        <dsp:cNvSpPr/>
      </dsp:nvSpPr>
      <dsp:spPr>
        <a:xfrm>
          <a:off x="0" y="3622508"/>
          <a:ext cx="8432347" cy="150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727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200" kern="1200"/>
            <a:t>Alter-consommateurs, anti-consuméristes, consom-acteurs, 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200" kern="1200"/>
            <a:t>GAC : Groupes d’Achats Communs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200" kern="1200"/>
            <a:t>AMAP : Associations pour le Maintien d’une Agriculture Paysanne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200" kern="1200"/>
            <a:t>Anti-pub</a:t>
          </a:r>
          <a:endParaRPr lang="en-US" sz="2200" kern="1200"/>
        </a:p>
      </dsp:txBody>
      <dsp:txXfrm>
        <a:off x="0" y="3622508"/>
        <a:ext cx="8432347" cy="1506960"/>
      </dsp:txXfrm>
    </dsp:sp>
    <dsp:sp modelId="{11B29A4B-1DB5-B54F-BC30-B989403C5D41}">
      <dsp:nvSpPr>
        <dsp:cNvPr id="0" name=""/>
        <dsp:cNvSpPr/>
      </dsp:nvSpPr>
      <dsp:spPr>
        <a:xfrm>
          <a:off x="0" y="5129468"/>
          <a:ext cx="8432347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/>
            <a:t>Libertés publiques et nouvelles technologies</a:t>
          </a:r>
          <a:endParaRPr lang="en-US" sz="2800" kern="1200"/>
        </a:p>
      </dsp:txBody>
      <dsp:txXfrm>
        <a:off x="32784" y="5162252"/>
        <a:ext cx="8366779" cy="606012"/>
      </dsp:txXfrm>
    </dsp:sp>
    <dsp:sp modelId="{252C59AD-7C02-E745-B2F9-61C7A6973025}">
      <dsp:nvSpPr>
        <dsp:cNvPr id="0" name=""/>
        <dsp:cNvSpPr/>
      </dsp:nvSpPr>
      <dsp:spPr>
        <a:xfrm>
          <a:off x="0" y="5801048"/>
          <a:ext cx="8432347" cy="75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727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200" kern="1200"/>
            <a:t>Anonymous, hacktivisme, Big brother awards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200" kern="1200"/>
            <a:t>Cyber-activisme</a:t>
          </a:r>
          <a:endParaRPr lang="en-US" sz="2200" kern="1200"/>
        </a:p>
      </dsp:txBody>
      <dsp:txXfrm>
        <a:off x="0" y="5801048"/>
        <a:ext cx="8432347" cy="7534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5CE8D-3C6C-2041-ABAD-51EDBBDB7B41}">
      <dsp:nvSpPr>
        <dsp:cNvPr id="0" name=""/>
        <dsp:cNvSpPr/>
      </dsp:nvSpPr>
      <dsp:spPr>
        <a:xfrm>
          <a:off x="0" y="102568"/>
          <a:ext cx="6364224" cy="65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/>
            <a:t>Les laissées pour compte/ les victimes: personnes et groupes en situation de souffrance et au nom desquels s</a:t>
          </a:r>
          <a:r>
            <a:rPr lang="ja-JP" sz="1400" b="1" kern="1200"/>
            <a:t>’</a:t>
          </a:r>
          <a:r>
            <a:rPr lang="fr-FR" sz="1400" b="1" kern="1200"/>
            <a:t>organise la cause mobilisatrice : </a:t>
          </a:r>
          <a:endParaRPr lang="en-US" sz="1400" kern="1200"/>
        </a:p>
      </dsp:txBody>
      <dsp:txXfrm>
        <a:off x="31984" y="134552"/>
        <a:ext cx="6300256" cy="591232"/>
      </dsp:txXfrm>
    </dsp:sp>
    <dsp:sp modelId="{6A8A7B5E-A4C3-4D4C-8CFE-EA57358D93F8}">
      <dsp:nvSpPr>
        <dsp:cNvPr id="0" name=""/>
        <dsp:cNvSpPr/>
      </dsp:nvSpPr>
      <dsp:spPr>
        <a:xfrm>
          <a:off x="0" y="757768"/>
          <a:ext cx="6364224" cy="441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064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100" b="1" kern="1200"/>
            <a:t>les « sans » (emploi, logement, papier...);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100" b="1" kern="1200"/>
            <a:t>De l</a:t>
          </a:r>
          <a:r>
            <a:rPr lang="ja-JP" sz="1100" b="1" kern="1200"/>
            <a:t>’</a:t>
          </a:r>
          <a:r>
            <a:rPr lang="fr-FR" sz="1100" b="1" kern="1200"/>
            <a:t>humanitaire à la politisation de l</a:t>
          </a:r>
          <a:r>
            <a:rPr lang="ja-JP" sz="1100" b="1" kern="1200"/>
            <a:t>’</a:t>
          </a:r>
          <a:r>
            <a:rPr lang="fr-FR" sz="1100" b="1" kern="1200"/>
            <a:t>exclusion</a:t>
          </a:r>
          <a:endParaRPr lang="en-US" sz="1100" kern="1200"/>
        </a:p>
      </dsp:txBody>
      <dsp:txXfrm>
        <a:off x="0" y="757768"/>
        <a:ext cx="6364224" cy="441945"/>
      </dsp:txXfrm>
    </dsp:sp>
    <dsp:sp modelId="{C27C325F-C94B-4449-A61F-84E377E671F1}">
      <dsp:nvSpPr>
        <dsp:cNvPr id="0" name=""/>
        <dsp:cNvSpPr/>
      </dsp:nvSpPr>
      <dsp:spPr>
        <a:xfrm>
          <a:off x="0" y="1199713"/>
          <a:ext cx="6364224" cy="655200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/>
            <a:t>Les déclassés de la société de marché : les « petits moyens », le précariat,</a:t>
          </a:r>
          <a:endParaRPr lang="en-US" sz="1400" kern="1200"/>
        </a:p>
      </dsp:txBody>
      <dsp:txXfrm>
        <a:off x="31984" y="1231697"/>
        <a:ext cx="6300256" cy="591232"/>
      </dsp:txXfrm>
    </dsp:sp>
    <dsp:sp modelId="{23AFE7C0-F6AD-BA4D-8175-119E70CCB20F}">
      <dsp:nvSpPr>
        <dsp:cNvPr id="0" name=""/>
        <dsp:cNvSpPr/>
      </dsp:nvSpPr>
      <dsp:spPr>
        <a:xfrm>
          <a:off x="0" y="1854913"/>
          <a:ext cx="6364224" cy="50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064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100" kern="1200"/>
            <a:t>L</a:t>
          </a:r>
          <a:r>
            <a:rPr lang="fr-BE" sz="1100" kern="1200"/>
            <a:t>’intégration fragilisée condamne celles et ceux qui en font l’expérience, non pas à la marginalité absolue, mais au risque permanent de la perte des protections élémentaires et au déni de reconnaissance. </a:t>
          </a:r>
          <a:endParaRPr lang="en-US" sz="1100" kern="1200"/>
        </a:p>
      </dsp:txBody>
      <dsp:txXfrm>
        <a:off x="0" y="1854913"/>
        <a:ext cx="6364224" cy="507150"/>
      </dsp:txXfrm>
    </dsp:sp>
    <dsp:sp modelId="{54D45364-9D84-3B44-88F0-79D971384324}">
      <dsp:nvSpPr>
        <dsp:cNvPr id="0" name=""/>
        <dsp:cNvSpPr/>
      </dsp:nvSpPr>
      <dsp:spPr>
        <a:xfrm>
          <a:off x="0" y="2362063"/>
          <a:ext cx="6364224" cy="655200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/>
            <a:t>Les « protégés » :</a:t>
          </a:r>
          <a:endParaRPr lang="en-US" sz="1400" kern="1200"/>
        </a:p>
      </dsp:txBody>
      <dsp:txXfrm>
        <a:off x="31984" y="2394047"/>
        <a:ext cx="6300256" cy="591232"/>
      </dsp:txXfrm>
    </dsp:sp>
    <dsp:sp modelId="{B01B26CF-DE98-AB48-9F0D-FC1D2CBD20A1}">
      <dsp:nvSpPr>
        <dsp:cNvPr id="0" name=""/>
        <dsp:cNvSpPr/>
      </dsp:nvSpPr>
      <dsp:spPr>
        <a:xfrm>
          <a:off x="0" y="3017263"/>
          <a:ext cx="6364224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064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BE" sz="1100" kern="1200"/>
            <a:t>l’</a:t>
          </a:r>
          <a:r>
            <a:rPr lang="fr-BE" sz="1100" i="1" kern="1200"/>
            <a:t>intégration assurée </a:t>
          </a:r>
          <a:r>
            <a:rPr lang="fr-BE" sz="1100" kern="1200"/>
            <a:t>caractérisée par le cumul des avantages et la force des liens qui attachent au système social dominant, </a:t>
          </a:r>
          <a:endParaRPr lang="en-US" sz="1100" kern="1200"/>
        </a:p>
      </dsp:txBody>
      <dsp:txXfrm>
        <a:off x="0" y="3017263"/>
        <a:ext cx="6364224" cy="347760"/>
      </dsp:txXfrm>
    </dsp:sp>
    <dsp:sp modelId="{111C97EE-5C9D-EC44-934B-DB93652A7885}">
      <dsp:nvSpPr>
        <dsp:cNvPr id="0" name=""/>
        <dsp:cNvSpPr/>
      </dsp:nvSpPr>
      <dsp:spPr>
        <a:xfrm>
          <a:off x="0" y="3365023"/>
          <a:ext cx="6364224" cy="655200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/>
            <a:t>L’anxiété des classes moyennes</a:t>
          </a:r>
          <a:endParaRPr lang="en-US" sz="1400" kern="1200"/>
        </a:p>
      </dsp:txBody>
      <dsp:txXfrm>
        <a:off x="31984" y="3397007"/>
        <a:ext cx="6300256" cy="591232"/>
      </dsp:txXfrm>
    </dsp:sp>
    <dsp:sp modelId="{4FEAB38E-38FF-1D4C-ADF7-A5E3CD4FDB87}">
      <dsp:nvSpPr>
        <dsp:cNvPr id="0" name=""/>
        <dsp:cNvSpPr/>
      </dsp:nvSpPr>
      <dsp:spPr>
        <a:xfrm>
          <a:off x="0" y="4060543"/>
          <a:ext cx="6364224" cy="655200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/>
            <a:t>Les classes moyennes/supérieures culturelles</a:t>
          </a:r>
          <a:endParaRPr lang="en-US" sz="1400" kern="1200"/>
        </a:p>
      </dsp:txBody>
      <dsp:txXfrm>
        <a:off x="31984" y="4092527"/>
        <a:ext cx="6300256" cy="591232"/>
      </dsp:txXfrm>
    </dsp:sp>
    <dsp:sp modelId="{37B31A0A-9027-984F-93FF-01EF4B6DB7B4}">
      <dsp:nvSpPr>
        <dsp:cNvPr id="0" name=""/>
        <dsp:cNvSpPr/>
      </dsp:nvSpPr>
      <dsp:spPr>
        <a:xfrm>
          <a:off x="0" y="4756063"/>
          <a:ext cx="6364224" cy="6552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/>
            <a:t>La sécession des élites</a:t>
          </a:r>
          <a:endParaRPr lang="en-US" sz="1400" kern="1200"/>
        </a:p>
      </dsp:txBody>
      <dsp:txXfrm>
        <a:off x="31984" y="4788047"/>
        <a:ext cx="6300256" cy="591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03780-1366-F748-AA8F-5532849A1408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6B408-CF35-1D4D-BA53-E9F9D5C543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159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CC9E2D-308D-D949-97C9-534006F5B784}" type="slidenum">
              <a:rPr lang="fr-FR"/>
              <a:pPr>
                <a:defRPr/>
              </a:pPr>
              <a:t>4</a:t>
            </a:fld>
            <a:endParaRPr lang="fr-FR"/>
          </a:p>
        </p:txBody>
      </p:sp>
      <p:sp>
        <p:nvSpPr>
          <p:cNvPr id="5959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fr-FR" sz="1800">
              <a:latin typeface="Georgia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6BDE78B2-3C24-F24F-BFFC-22BEF0EC17AE}" type="slidenum">
              <a:rPr lang="fr-FR" sz="1200"/>
              <a:pPr/>
              <a:t>26</a:t>
            </a:fld>
            <a:endParaRPr lang="fr-FR" sz="1200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75C90577-67E6-1844-94EC-3A12C32613F3}" type="slidenum">
              <a:rPr lang="fr-FR" sz="1200"/>
              <a:pPr/>
              <a:t>28</a:t>
            </a:fld>
            <a:endParaRPr lang="fr-FR" sz="1200"/>
          </a:p>
        </p:txBody>
      </p:sp>
      <p:sp>
        <p:nvSpPr>
          <p:cNvPr id="618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z="1800">
              <a:latin typeface="Georgia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3093AF5-974C-4947-9820-8D7B19954E11}" type="slidenum">
              <a:rPr lang="fr-FR" sz="1200"/>
              <a:pPr/>
              <a:t>30</a:t>
            </a:fld>
            <a:endParaRPr lang="fr-FR" sz="1200"/>
          </a:p>
        </p:txBody>
      </p:sp>
      <p:sp>
        <p:nvSpPr>
          <p:cNvPr id="66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z="1800">
              <a:latin typeface="Georgia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46143A-350B-584D-B70B-B7096DAFDA68}" type="slidenum">
              <a:rPr lang="fr-FR" sz="1200"/>
              <a:pPr/>
              <a:t>32</a:t>
            </a:fld>
            <a:endParaRPr lang="fr-FR" sz="1200"/>
          </a:p>
        </p:txBody>
      </p:sp>
      <p:sp>
        <p:nvSpPr>
          <p:cNvPr id="8785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285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fr-FR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89D02A-1745-EB4E-BD50-41BD784746E6}" type="slidenum">
              <a:rPr lang="fr-FR" sz="1200"/>
              <a:pPr/>
              <a:t>37</a:t>
            </a:fld>
            <a:endParaRPr lang="fr-FR" sz="1200"/>
          </a:p>
        </p:txBody>
      </p:sp>
      <p:sp>
        <p:nvSpPr>
          <p:cNvPr id="113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89D02A-1745-EB4E-BD50-41BD784746E6}" type="slidenum">
              <a:rPr lang="fr-FR" sz="1200"/>
              <a:pPr/>
              <a:t>40</a:t>
            </a:fld>
            <a:endParaRPr lang="fr-FR" sz="1200"/>
          </a:p>
        </p:txBody>
      </p:sp>
      <p:sp>
        <p:nvSpPr>
          <p:cNvPr id="113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89D02A-1745-EB4E-BD50-41BD784746E6}" type="slidenum">
              <a:rPr lang="fr-FR" sz="1200"/>
              <a:pPr/>
              <a:t>41</a:t>
            </a:fld>
            <a:endParaRPr lang="fr-FR" sz="1200"/>
          </a:p>
        </p:txBody>
      </p:sp>
      <p:sp>
        <p:nvSpPr>
          <p:cNvPr id="113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89D02A-1745-EB4E-BD50-41BD784746E6}" type="slidenum">
              <a:rPr lang="fr-FR" sz="1200"/>
              <a:pPr/>
              <a:t>42</a:t>
            </a:fld>
            <a:endParaRPr lang="fr-FR" sz="1200"/>
          </a:p>
        </p:txBody>
      </p:sp>
      <p:sp>
        <p:nvSpPr>
          <p:cNvPr id="113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114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89D02A-1745-EB4E-BD50-41BD784746E6}" type="slidenum">
              <a:rPr lang="fr-FR" sz="1200"/>
              <a:pPr/>
              <a:t>43</a:t>
            </a:fld>
            <a:endParaRPr lang="fr-FR" sz="1200"/>
          </a:p>
        </p:txBody>
      </p:sp>
      <p:sp>
        <p:nvSpPr>
          <p:cNvPr id="113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909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fr-FR" sz="1800">
              <a:latin typeface="Georgia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89D02A-1745-EB4E-BD50-41BD784746E6}" type="slidenum">
              <a:rPr lang="fr-FR" sz="1200"/>
              <a:pPr/>
              <a:t>45</a:t>
            </a:fld>
            <a:endParaRPr lang="fr-FR" sz="1200"/>
          </a:p>
        </p:txBody>
      </p:sp>
      <p:sp>
        <p:nvSpPr>
          <p:cNvPr id="113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338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9CC94D-2D8C-D44A-9966-75EACEBDCD04}" type="slidenum">
              <a:rPr lang="fr-FR" sz="1200"/>
              <a:pPr/>
              <a:t>46</a:t>
            </a:fld>
            <a:endParaRPr lang="fr-FR" sz="1200"/>
          </a:p>
        </p:txBody>
      </p:sp>
      <p:sp>
        <p:nvSpPr>
          <p:cNvPr id="11089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44F049-D92D-C743-A58D-02FCBBB5F948}" type="slidenum">
              <a:rPr lang="fr-FR" sz="1200"/>
              <a:pPr/>
              <a:t>47</a:t>
            </a:fld>
            <a:endParaRPr lang="fr-FR" sz="1200"/>
          </a:p>
        </p:txBody>
      </p:sp>
      <p:sp>
        <p:nvSpPr>
          <p:cNvPr id="113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44F049-D92D-C743-A58D-02FCBBB5F948}" type="slidenum">
              <a:rPr lang="fr-FR" sz="1200"/>
              <a:pPr/>
              <a:t>48</a:t>
            </a:fld>
            <a:endParaRPr lang="fr-FR" sz="1200"/>
          </a:p>
        </p:txBody>
      </p:sp>
      <p:sp>
        <p:nvSpPr>
          <p:cNvPr id="113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9483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44F049-D92D-C743-A58D-02FCBBB5F948}" type="slidenum">
              <a:rPr lang="fr-FR" sz="1200"/>
              <a:pPr/>
              <a:t>49</a:t>
            </a:fld>
            <a:endParaRPr lang="fr-FR" sz="1200"/>
          </a:p>
        </p:txBody>
      </p:sp>
      <p:sp>
        <p:nvSpPr>
          <p:cNvPr id="113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7201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44F049-D92D-C743-A58D-02FCBBB5F948}" type="slidenum">
              <a:rPr lang="fr-FR" sz="1200"/>
              <a:pPr/>
              <a:t>50</a:t>
            </a:fld>
            <a:endParaRPr lang="fr-FR" sz="1200"/>
          </a:p>
        </p:txBody>
      </p:sp>
      <p:sp>
        <p:nvSpPr>
          <p:cNvPr id="113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7254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44F049-D92D-C743-A58D-02FCBBB5F948}" type="slidenum">
              <a:rPr lang="fr-FR" sz="1200"/>
              <a:pPr/>
              <a:t>51</a:t>
            </a:fld>
            <a:endParaRPr lang="fr-FR" sz="1200"/>
          </a:p>
        </p:txBody>
      </p:sp>
      <p:sp>
        <p:nvSpPr>
          <p:cNvPr id="113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1047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44F049-D92D-C743-A58D-02FCBBB5F948}" type="slidenum">
              <a:rPr lang="fr-FR" sz="1200"/>
              <a:pPr/>
              <a:t>52</a:t>
            </a:fld>
            <a:endParaRPr lang="fr-FR" sz="1200"/>
          </a:p>
        </p:txBody>
      </p:sp>
      <p:sp>
        <p:nvSpPr>
          <p:cNvPr id="113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8632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2E81C7-D6F2-0141-A9D1-8897636E8B0E}" type="slidenum">
              <a:rPr lang="fr-FR" sz="1200"/>
              <a:pPr/>
              <a:t>53</a:t>
            </a:fld>
            <a:endParaRPr lang="fr-FR" sz="1200"/>
          </a:p>
        </p:txBody>
      </p:sp>
      <p:sp>
        <p:nvSpPr>
          <p:cNvPr id="112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E464A-5D55-C347-AF1D-91EF69AC2A3A}" type="slidenum">
              <a:rPr lang="es-CL" smtClean="0"/>
              <a:t>54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8595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EE4A18-5C24-CC44-BE74-219C1D239A50}" type="slidenum">
              <a:rPr lang="fr-FR" sz="1200"/>
              <a:pPr/>
              <a:t>6</a:t>
            </a:fld>
            <a:endParaRPr lang="fr-FR" sz="1200"/>
          </a:p>
        </p:txBody>
      </p:sp>
      <p:sp>
        <p:nvSpPr>
          <p:cNvPr id="70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2238C2-D8FE-824B-8BDD-917FDEBA649E}" type="slidenum">
              <a:rPr lang="fr-FR"/>
              <a:pPr>
                <a:defRPr/>
              </a:pPr>
              <a:t>7</a:t>
            </a:fld>
            <a:endParaRPr lang="fr-FR"/>
          </a:p>
        </p:txBody>
      </p:sp>
      <p:sp>
        <p:nvSpPr>
          <p:cNvPr id="71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2238C2-D8FE-824B-8BDD-917FDEBA649E}" type="slidenum">
              <a:rPr lang="fr-FR"/>
              <a:pPr>
                <a:defRPr/>
              </a:pPr>
              <a:t>8</a:t>
            </a:fld>
            <a:endParaRPr lang="fr-FR"/>
          </a:p>
        </p:txBody>
      </p:sp>
      <p:sp>
        <p:nvSpPr>
          <p:cNvPr id="71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235E1A-A4BF-0C49-BEFF-2E7D57C1E20C}" type="slidenum">
              <a:rPr lang="fr-FR"/>
              <a:pPr>
                <a:defRPr/>
              </a:pPr>
              <a:t>9</a:t>
            </a:fld>
            <a:endParaRPr lang="fr-FR"/>
          </a:p>
        </p:txBody>
      </p:sp>
      <p:sp>
        <p:nvSpPr>
          <p:cNvPr id="599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fr-FR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6089F35-4CA9-4A4B-9F5F-F22804735A0C}" type="slidenum">
              <a:rPr lang="fr-FR" sz="1200"/>
              <a:pPr/>
              <a:t>12</a:t>
            </a:fld>
            <a:endParaRPr lang="fr-FR" sz="1200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189113-F719-F743-9FEF-A5D6BE7A6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E40F65-5539-2D42-B883-EDA5C98BE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108648-00B3-2540-93B1-4E1E5CF1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7FE4-85FE-0140-A352-33B1AADC9AE4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A12A76-5EAD-4C47-9E92-E9D5D9C22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202C7F-5756-9549-9CB2-2B71A8AAE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C4BA-C368-E945-9536-7EF56CAAB9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133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5DDC22-3BC1-1C49-AEAF-D23B32DC9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91DD12-0CC0-7F47-A1A7-BD5DB86E5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C0F136-B813-B240-A5B8-589B827FC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7FE4-85FE-0140-A352-33B1AADC9AE4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481BB5-F0BD-3C4E-B4D7-6CB1FD3F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6F9B7A-8EC8-694B-8AE7-F8CA3D87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C4BA-C368-E945-9536-7EF56CAAB9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320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3BBAADF-A392-774C-AD0E-7112D1D179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73FC1CD-F584-1441-B05F-0099D8EAB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0F1067-9AEA-4F4B-B837-A4678C6C0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7FE4-85FE-0140-A352-33B1AADC9AE4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8636C2-50E0-4146-8333-DBB7E0E74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5FCD85-F847-174A-BE78-8E60AF313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C4BA-C368-E945-9536-7EF56CAAB9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495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069007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A8EFB6-B5BB-4C42-B394-1129F689A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1760EA-32EC-864F-9A9B-DCDC5CCB0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F11871-CF50-C445-848A-FFF55A087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7FE4-85FE-0140-A352-33B1AADC9AE4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43615B-A180-BE4F-9D48-D8623873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096F71-BD58-784F-AFFB-14DAA5B0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C4BA-C368-E945-9536-7EF56CAAB9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982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F293F5-2110-9F49-B650-717787E8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108EC9-EFDA-7349-9526-A16383CD8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1F6932-CDC9-0D4C-B31F-871983B6C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7FE4-85FE-0140-A352-33B1AADC9AE4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5342E4-9AE0-0F45-AAB2-96765D800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338452-EBDA-3344-A774-00431AE46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C4BA-C368-E945-9536-7EF56CAAB9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97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FD3649-5870-744E-B0DF-5646DF84E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E241C1-88F7-EC46-A95A-DA45617859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95D322D-09AD-2C42-9B7B-DCFD4B5D8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12EA65-004D-7B48-81EE-7DF7965AD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7FE4-85FE-0140-A352-33B1AADC9AE4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72CBC2E-5F71-CC4D-978A-D2CF23027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B0097A-48D7-D249-971C-FA13780B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C4BA-C368-E945-9536-7EF56CAAB9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00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824B5E-2C7F-6F46-8292-4B7D9A006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0BA90A-585E-2E4C-9853-829D2653B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313C61-D129-1D41-ABD3-FD10321E8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11482A6-BA53-C54C-8775-B3FF72DAB9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5218EE0-B054-8544-B670-30818D2AA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16DF497-3DD3-244E-AB8F-59018009E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7FE4-85FE-0140-A352-33B1AADC9AE4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74C6AE6-AAB7-954D-A23B-8250C8D0C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564E363-8799-7843-AE0B-6A01989A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C4BA-C368-E945-9536-7EF56CAAB9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4428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EE7770-1DD2-4744-BD70-C7C429831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EB7E248-5AA8-5041-A7F3-A3F4A520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7FE4-85FE-0140-A352-33B1AADC9AE4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EBAEAA-2B04-7C4C-BE0D-E2CF3DEB5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3CACB3-D45F-E945-8628-8B833C02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C4BA-C368-E945-9536-7EF56CAAB9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2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E10AEED-F4C0-9042-B802-9A5023F27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7FE4-85FE-0140-A352-33B1AADC9AE4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AC94C42-DEA2-1943-A76B-F30D1124E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1DF120-0005-0046-A8B8-C290CEF7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C4BA-C368-E945-9536-7EF56CAAB9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66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A6A9FB-5AB4-CA4F-85D6-91D33B404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66593C-221A-3545-9479-8621F8217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4EA545A-C800-934B-8444-4B089B746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85D49E-7891-EB48-A80E-52F12852D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7FE4-85FE-0140-A352-33B1AADC9AE4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1577713-0687-2E4E-9CE2-A70BDBE10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E0D1D9-CA68-FD44-ACDE-9DC95EBF7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C4BA-C368-E945-9536-7EF56CAAB9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13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137C7E-5303-2A43-95BA-7F3489C2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C057A73-CDE9-B449-A5AB-FC03FA7B91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A7B8920-E5FE-CB48-BA45-DA160C899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3711BB-836F-664B-A733-C768C2B3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7FE4-85FE-0140-A352-33B1AADC9AE4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370C730-927A-914E-A2E4-0033A4ABB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3C3791-A451-CF46-A2EB-E3E7677B3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C4BA-C368-E945-9536-7EF56CAAB9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7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C154116-4A98-7946-8A8E-F50826DF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0F60DD-2FD1-7A4A-AC83-9A61ECC36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5099F4-5C61-894E-862E-8931A4FE66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57FE4-85FE-0140-A352-33B1AADC9AE4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AD2983-F6D6-1B4B-8BEF-D58664520F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1F5B95-337E-2F4B-9F45-D8214FEE4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C4BA-C368-E945-9536-7EF56CAAB9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33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Social_de&#769;mocratie_MOC_Franssen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previews.123rf.com/images/windu/windu1510/windu151000003/46624942-mur-de-pierre-couvert-de-lierre-dans-le-style-r%C3%A9tro.jpg?fj=1" TargetMode="Externa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9C70D6-A93D-414B-A734-461C884E6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Qu’est-ce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 action="ppaction://hlinkfile"/>
              </a:rPr>
              <a:t>que la social-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  <a:hlinkClick r:id="rId2" action="ppaction://hlinkfile"/>
              </a:rPr>
              <a:t>démocratie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 action="ppaction://hlinkfile"/>
              </a:rPr>
              <a:t>? 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F40758-75E8-A543-96B3-D932B2DD0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911" y="5798897"/>
            <a:ext cx="8701091" cy="936929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/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Abraham Franssen</a:t>
            </a:r>
          </a:p>
          <a:p>
            <a:pPr algn="ctr"/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Université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Saint-Louis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Bruxelles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FOPES</a:t>
            </a:r>
          </a:p>
          <a:p>
            <a:pPr algn="ctr"/>
            <a:r>
              <a:rPr lang="en-US" sz="1800" dirty="0" err="1">
                <a:solidFill>
                  <a:schemeClr val="tx1"/>
                </a:solidFill>
              </a:rPr>
              <a:t>Semaine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sociale</a:t>
            </a:r>
            <a:r>
              <a:rPr lang="en-US" sz="1800" dirty="0">
                <a:solidFill>
                  <a:schemeClr val="tx1"/>
                </a:solidFill>
              </a:rPr>
              <a:t> du MOC – 13 </a:t>
            </a:r>
            <a:r>
              <a:rPr lang="en-US" sz="1800" dirty="0" err="1">
                <a:solidFill>
                  <a:schemeClr val="tx1"/>
                </a:solidFill>
              </a:rPr>
              <a:t>avril</a:t>
            </a:r>
            <a:r>
              <a:rPr lang="en-US" sz="1800">
                <a:solidFill>
                  <a:schemeClr val="tx1"/>
                </a:solidFill>
              </a:rPr>
              <a:t> 2022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77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62" name="Rectangle 2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lvl="1" eaLnBrk="1" hangingPunct="1"/>
            <a:r>
              <a:rPr lang="fr-FR" sz="5400" b="1" i="1" dirty="0">
                <a:latin typeface="Times" charset="0"/>
                <a:ea typeface="ヒラギノ角ゴ Pro W3" charset="0"/>
              </a:rPr>
              <a:t>L’Etat social : 3 piliers</a:t>
            </a:r>
          </a:p>
        </p:txBody>
      </p:sp>
      <p:sp>
        <p:nvSpPr>
          <p:cNvPr id="7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63" name="Rectangle 3"/>
          <p:cNvSpPr>
            <a:spLocks noGrp="1"/>
          </p:cNvSpPr>
          <p:nvPr>
            <p:ph type="body" idx="4294967295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eaLnBrk="1" hangingPunct="1">
              <a:buFont typeface="Wingdings 2" charset="0"/>
              <a:buNone/>
            </a:pPr>
            <a:endParaRPr lang="fr-FR" sz="2200" b="1" dirty="0">
              <a:latin typeface="Times New Roman" charset="0"/>
              <a:ea typeface="ヒラギノ角ゴ Pro W3" charset="0"/>
            </a:endParaRPr>
          </a:p>
          <a:p>
            <a:pPr lvl="1" eaLnBrk="1" hangingPunct="1"/>
            <a:r>
              <a:rPr lang="fr-FR" sz="2800" b="1" i="1" dirty="0">
                <a:latin typeface="Times" charset="0"/>
                <a:ea typeface="ヒラギノ角ゴ Pro W3" charset="0"/>
              </a:rPr>
              <a:t>La régulation de la relation salariale</a:t>
            </a:r>
          </a:p>
          <a:p>
            <a:pPr lvl="2"/>
            <a:r>
              <a:rPr lang="fr-FR" sz="2400" b="1" i="1" dirty="0">
                <a:solidFill>
                  <a:srgbClr val="FF0000"/>
                </a:solidFill>
                <a:latin typeface="Times" charset="0"/>
                <a:ea typeface="ＭＳ Ｐゴシック" charset="0"/>
                <a:cs typeface="Times New Roman" charset="0"/>
              </a:rPr>
              <a:t> Réglementations, Horaires, Salaires, Négociations</a:t>
            </a:r>
          </a:p>
          <a:p>
            <a:pPr lvl="2"/>
            <a:endParaRPr lang="fr-FR" sz="2400" b="1" i="1" dirty="0">
              <a:solidFill>
                <a:srgbClr val="FF0000"/>
              </a:solidFill>
              <a:latin typeface="Times" charset="0"/>
              <a:ea typeface="ＭＳ Ｐゴシック" charset="0"/>
              <a:cs typeface="Times New Roman" charset="0"/>
            </a:endParaRPr>
          </a:p>
          <a:p>
            <a:pPr lvl="1" eaLnBrk="1" hangingPunct="1"/>
            <a:r>
              <a:rPr lang="fr-FR" sz="2800" b="1" i="1" dirty="0">
                <a:latin typeface="Times New Roman" charset="0"/>
                <a:ea typeface="ＭＳ Ｐゴシック" charset="0"/>
                <a:cs typeface="Times New Roman" charset="0"/>
              </a:rPr>
              <a:t>L</a:t>
            </a:r>
            <a:r>
              <a:rPr lang="nl-BE" sz="2800" b="1" i="1" dirty="0">
                <a:latin typeface="Times New Roman" charset="0"/>
                <a:ea typeface="ＭＳ Ｐゴシック" charset="0"/>
                <a:cs typeface="Times New Roman" charset="0"/>
              </a:rPr>
              <a:t>e développement de la Sécurité sociale</a:t>
            </a:r>
          </a:p>
          <a:p>
            <a:pPr lvl="2"/>
            <a:r>
              <a:rPr lang="nl-BE" sz="2400" b="1" i="1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Système de Droits créance</a:t>
            </a:r>
          </a:p>
          <a:p>
            <a:pPr lvl="2"/>
            <a:endParaRPr lang="nl-BE" sz="2400" b="1" i="1" dirty="0">
              <a:solidFill>
                <a:srgbClr val="FF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lvl="1" eaLnBrk="1" hangingPunct="1"/>
            <a:r>
              <a:rPr lang="nl-BE" sz="2800" b="1" i="1" dirty="0">
                <a:latin typeface="Times New Roman" charset="0"/>
                <a:ea typeface="ＭＳ Ｐゴシック" charset="0"/>
                <a:cs typeface="Times New Roman" charset="0"/>
              </a:rPr>
              <a:t>Le maintien d’un volet assistentiel</a:t>
            </a:r>
          </a:p>
          <a:p>
            <a:pPr lvl="2"/>
            <a:r>
              <a:rPr lang="nl-BE" sz="2400" b="1" i="1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Populations hors travail</a:t>
            </a:r>
            <a:endParaRPr lang="fr-FR" sz="2400" dirty="0">
              <a:solidFill>
                <a:srgbClr val="FF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74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du contenu 3" descr="Capture d’écran 2014-10-01 à 13.44.5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65" r="-4365"/>
          <a:stretch>
            <a:fillRect/>
          </a:stretch>
        </p:blipFill>
        <p:spPr>
          <a:xfrm>
            <a:off x="2057722" y="643467"/>
            <a:ext cx="807655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19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4C2C4-91C6-E64E-A633-5B813490B6C5}" type="slidenum">
              <a:rPr lang="fr-FR"/>
              <a:pPr>
                <a:defRPr/>
              </a:pPr>
              <a:t>12</a:t>
            </a:fld>
            <a:endParaRPr lang="fr-FR"/>
          </a:p>
        </p:txBody>
      </p:sp>
      <p:sp>
        <p:nvSpPr>
          <p:cNvPr id="6748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11430000" cy="137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dirty="0">
                <a:latin typeface="Times" pitchFamily="2" charset="0"/>
              </a:rPr>
              <a:t>Les indices de la résolution de la question sociale</a:t>
            </a:r>
          </a:p>
        </p:txBody>
      </p:sp>
      <p:sp>
        <p:nvSpPr>
          <p:cNvPr id="6748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524318"/>
            <a:ext cx="11049000" cy="4922346"/>
          </a:xfrm>
        </p:spPr>
        <p:txBody>
          <a:bodyPr>
            <a:normAutofit fontScale="70000" lnSpcReduction="2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fr-FR" sz="1400" dirty="0">
              <a:latin typeface="Times New Roman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fr-FR" sz="3600" b="1" dirty="0">
                <a:latin typeface="Times" pitchFamily="2" charset="0"/>
              </a:rPr>
              <a:t>Am</a:t>
            </a:r>
            <a:r>
              <a:rPr lang="fr-FR" sz="3600" b="1" dirty="0">
                <a:latin typeface="Times" pitchFamily="2" charset="0"/>
                <a:ea typeface="ヒラギノ角ゴ ProN W3" charset="0"/>
                <a:cs typeface="ヒラギノ角ゴ ProN W3" charset="0"/>
              </a:rPr>
              <a:t>él</a:t>
            </a:r>
            <a:r>
              <a:rPr lang="fr-FR" sz="3600" b="1" dirty="0">
                <a:latin typeface="Times" pitchFamily="2" charset="0"/>
              </a:rPr>
              <a:t>ioration du niveau de vie g</a:t>
            </a:r>
            <a:r>
              <a:rPr lang="fr-FR" sz="3600" b="1" dirty="0">
                <a:latin typeface="Times" pitchFamily="2" charset="0"/>
                <a:ea typeface="ヒラギノ角ゴ ProN W3" charset="0"/>
                <a:cs typeface="ヒラギノ角ゴ ProN W3" charset="0"/>
              </a:rPr>
              <a:t>énér</a:t>
            </a:r>
            <a:r>
              <a:rPr lang="fr-FR" sz="3600" b="1" dirty="0">
                <a:latin typeface="Times" pitchFamily="2" charset="0"/>
              </a:rPr>
              <a:t>al, en particulier des travailleurs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3000" dirty="0">
                <a:latin typeface="Times" pitchFamily="2" charset="0"/>
              </a:rPr>
              <a:t>% des d</a:t>
            </a:r>
            <a:r>
              <a:rPr lang="fr-FR" sz="3000" dirty="0">
                <a:latin typeface="Times" pitchFamily="2" charset="0"/>
                <a:ea typeface="ヒラギノ角ゴ ProN W3" charset="0"/>
                <a:cs typeface="ヒラギノ角ゴ ProN W3" charset="0"/>
              </a:rPr>
              <a:t>ép</a:t>
            </a:r>
            <a:r>
              <a:rPr lang="fr-FR" sz="3000" dirty="0">
                <a:latin typeface="Times" pitchFamily="2" charset="0"/>
              </a:rPr>
              <a:t>enses des m</a:t>
            </a:r>
            <a:r>
              <a:rPr lang="fr-FR" sz="3000" dirty="0">
                <a:latin typeface="Times" pitchFamily="2" charset="0"/>
                <a:ea typeface="ヒラギノ角ゴ ProN W3" charset="0"/>
                <a:cs typeface="ヒラギノ角ゴ ProN W3" charset="0"/>
              </a:rPr>
              <a:t>én</a:t>
            </a:r>
            <a:r>
              <a:rPr lang="fr-FR" sz="3000" dirty="0">
                <a:latin typeface="Times" pitchFamily="2" charset="0"/>
              </a:rPr>
              <a:t>ages consacr</a:t>
            </a:r>
            <a:r>
              <a:rPr lang="fr-FR" sz="3000" dirty="0">
                <a:latin typeface="Times" pitchFamily="2" charset="0"/>
                <a:ea typeface="ヒラギノ角ゴ ProN W3" charset="0"/>
                <a:cs typeface="ヒラギノ角ゴ ProN W3" charset="0"/>
              </a:rPr>
              <a:t>és à</a:t>
            </a:r>
            <a:r>
              <a:rPr lang="fr-FR" sz="3000" dirty="0">
                <a:latin typeface="Times" pitchFamily="2" charset="0"/>
              </a:rPr>
              <a:t> l</a:t>
            </a:r>
            <a:r>
              <a:rPr lang="ja-JP" altLang="fr-FR" sz="3000" dirty="0">
                <a:latin typeface="Times" pitchFamily="2" charset="0"/>
              </a:rPr>
              <a:t>’</a:t>
            </a:r>
            <a:r>
              <a:rPr lang="fr-FR" sz="3000" dirty="0">
                <a:latin typeface="Times" pitchFamily="2" charset="0"/>
              </a:rPr>
              <a:t>achat des produits alimentaires est pass</a:t>
            </a:r>
            <a:r>
              <a:rPr lang="fr-FR" sz="3000" dirty="0">
                <a:latin typeface="Times" pitchFamily="2" charset="0"/>
                <a:ea typeface="ヒラギノ角ゴ ProN W3" charset="0"/>
                <a:cs typeface="ヒラギノ角ゴ ProN W3" charset="0"/>
              </a:rPr>
              <a:t>ée</a:t>
            </a:r>
            <a:r>
              <a:rPr lang="fr-FR" sz="3000" dirty="0">
                <a:latin typeface="Times" pitchFamily="2" charset="0"/>
              </a:rPr>
              <a:t> de 43 %, en 1948 à 22 % en 1974.</a:t>
            </a:r>
          </a:p>
          <a:p>
            <a:pPr marL="285750" indent="-285750">
              <a:buFont typeface="Arial"/>
              <a:buChar char="•"/>
              <a:defRPr/>
            </a:pPr>
            <a:endParaRPr lang="fr-FR" sz="3000" dirty="0">
              <a:latin typeface="Times" pitchFamily="2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fr-FR" sz="3600" b="1" dirty="0">
                <a:latin typeface="Times" pitchFamily="2" charset="0"/>
              </a:rPr>
              <a:t>Baisse constante du nombre de ch</a:t>
            </a:r>
            <a:r>
              <a:rPr lang="fr-FR" altLang="ja-JP" sz="3600" b="1" dirty="0">
                <a:latin typeface="Times" pitchFamily="2" charset="0"/>
                <a:ea typeface="ＭＳ Ｐゴシック" charset="0"/>
                <a:cs typeface="ＭＳ Ｐゴシック" charset="0"/>
              </a:rPr>
              <a:t>ôme</a:t>
            </a:r>
            <a:r>
              <a:rPr lang="fr-FR" sz="3600" b="1" dirty="0">
                <a:latin typeface="Times" pitchFamily="2" charset="0"/>
              </a:rPr>
              <a:t>urs 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3000" dirty="0">
                <a:latin typeface="Times" pitchFamily="2" charset="0"/>
              </a:rPr>
              <a:t>De 1950 à 1972 : moyenne annuelle : 3 % de la population active et peu de longue dur</a:t>
            </a:r>
            <a:r>
              <a:rPr lang="fr-FR" sz="3000" dirty="0">
                <a:latin typeface="Times" pitchFamily="2" charset="0"/>
                <a:ea typeface="ヒラギノ角ゴ ProN W3" charset="0"/>
                <a:cs typeface="ヒラギノ角ゴ ProN W3" charset="0"/>
              </a:rPr>
              <a:t>ée</a:t>
            </a:r>
            <a:r>
              <a:rPr lang="fr-FR" sz="3000" dirty="0">
                <a:latin typeface="Times" pitchFamily="2" charset="0"/>
              </a:rPr>
              <a:t> (&gt; 1 an). 1970 : 70.000 (&lt; 2 %).</a:t>
            </a:r>
          </a:p>
          <a:p>
            <a:pPr marL="285750" indent="-285750">
              <a:buFont typeface="Arial"/>
              <a:buChar char="•"/>
              <a:defRPr/>
            </a:pPr>
            <a:endParaRPr lang="fr-FR" sz="3000" dirty="0">
              <a:latin typeface="Times" pitchFamily="2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fr-FR" sz="3600" b="1" dirty="0">
                <a:latin typeface="Times" pitchFamily="2" charset="0"/>
              </a:rPr>
              <a:t>Baisse constante du nombre de pauvres : de moins en moins </a:t>
            </a:r>
            <a:r>
              <a:rPr lang="fr-FR" sz="3600" b="1" dirty="0">
                <a:latin typeface="Times" pitchFamily="2" charset="0"/>
                <a:ea typeface="ヒラギノ角ゴ ProN W3" charset="0"/>
                <a:cs typeface="ヒラギノ角ゴ ProN W3" charset="0"/>
              </a:rPr>
              <a:t>éc</a:t>
            </a:r>
            <a:r>
              <a:rPr lang="fr-FR" sz="3600" b="1" dirty="0">
                <a:latin typeface="Times" pitchFamily="2" charset="0"/>
              </a:rPr>
              <a:t>happent au </a:t>
            </a:r>
            <a:r>
              <a:rPr lang="fr-FR" sz="3600" b="1" dirty="0">
                <a:latin typeface="Times" pitchFamily="2" charset="0"/>
                <a:ea typeface="ヒラギノ角ゴ ProN W3" charset="0"/>
                <a:cs typeface="ヒラギノ角ゴ ProN W3" charset="0"/>
              </a:rPr>
              <a:t>“</a:t>
            </a:r>
            <a:r>
              <a:rPr lang="fr-FR" sz="3600" b="1" dirty="0">
                <a:latin typeface="Times" pitchFamily="2" charset="0"/>
              </a:rPr>
              <a:t>filet de la S</a:t>
            </a:r>
            <a:r>
              <a:rPr lang="fr-FR" sz="3600" b="1" dirty="0">
                <a:latin typeface="Times" pitchFamily="2" charset="0"/>
                <a:ea typeface="ヒラギノ角ゴ ProN W3" charset="0"/>
                <a:cs typeface="ヒラギノ角ゴ ProN W3" charset="0"/>
              </a:rPr>
              <a:t>écu”</a:t>
            </a:r>
            <a:r>
              <a:rPr lang="fr-FR" sz="3600" b="1" dirty="0">
                <a:latin typeface="Times" pitchFamily="2" charset="0"/>
              </a:rPr>
              <a:t>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3000" dirty="0">
                <a:latin typeface="Times" pitchFamily="2" charset="0"/>
              </a:rPr>
              <a:t>1975 : 8.500 </a:t>
            </a:r>
            <a:r>
              <a:rPr lang="fr-FR" sz="3000" dirty="0">
                <a:latin typeface="Times" pitchFamily="2" charset="0"/>
                <a:ea typeface="ヒラギノ角ゴ ProN W3" charset="0"/>
                <a:cs typeface="ヒラギノ角ゴ ProN W3" charset="0"/>
              </a:rPr>
              <a:t>“</a:t>
            </a:r>
            <a:r>
              <a:rPr lang="fr-FR" sz="3000" dirty="0" err="1">
                <a:latin typeface="Times" pitchFamily="2" charset="0"/>
              </a:rPr>
              <a:t>minimexés</a:t>
            </a:r>
            <a:r>
              <a:rPr lang="fr-FR" sz="3000" dirty="0">
                <a:latin typeface="Times" pitchFamily="2" charset="0"/>
              </a:rPr>
              <a:t> ».</a:t>
            </a:r>
          </a:p>
          <a:p>
            <a:pPr marL="285750" indent="-285750">
              <a:buFont typeface="Arial"/>
              <a:buChar char="•"/>
              <a:defRPr/>
            </a:pPr>
            <a:endParaRPr lang="fr-FR" sz="3000" dirty="0">
              <a:latin typeface="Times" pitchFamily="2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fr-FR" sz="3000" dirty="0">
                <a:latin typeface="Times" pitchFamily="2" charset="0"/>
              </a:rPr>
              <a:t>Image du pauvre qui en d</a:t>
            </a:r>
            <a:r>
              <a:rPr lang="fr-FR" sz="3000" dirty="0">
                <a:latin typeface="Times" pitchFamily="2" charset="0"/>
                <a:ea typeface="ヒラギノ角ゴ ProN W3" charset="0"/>
                <a:cs typeface="ヒラギノ角ゴ ProN W3" charset="0"/>
              </a:rPr>
              <a:t>éc</a:t>
            </a:r>
            <a:r>
              <a:rPr lang="fr-FR" sz="3000" dirty="0">
                <a:latin typeface="Times" pitchFamily="2" charset="0"/>
              </a:rPr>
              <a:t>oule : 2 cat</a:t>
            </a:r>
            <a:r>
              <a:rPr lang="fr-FR" sz="3000" dirty="0">
                <a:latin typeface="Times" pitchFamily="2" charset="0"/>
                <a:ea typeface="ヒラギノ角ゴ ProN W3" charset="0"/>
                <a:cs typeface="ヒラギノ角ゴ ProN W3" charset="0"/>
              </a:rPr>
              <a:t>ég</a:t>
            </a:r>
            <a:r>
              <a:rPr lang="fr-FR" sz="3000" dirty="0">
                <a:latin typeface="Times" pitchFamily="2" charset="0"/>
              </a:rPr>
              <a:t>ories : les </a:t>
            </a:r>
            <a:r>
              <a:rPr lang="fr-FR" sz="3000" u="sng" dirty="0">
                <a:latin typeface="Times" pitchFamily="2" charset="0"/>
              </a:rPr>
              <a:t>vieux travailleurs</a:t>
            </a:r>
            <a:r>
              <a:rPr lang="fr-FR" sz="3000" dirty="0">
                <a:latin typeface="Times" pitchFamily="2" charset="0"/>
              </a:rPr>
              <a:t>, trop </a:t>
            </a:r>
            <a:r>
              <a:rPr lang="fr-FR" altLang="ja-JP" sz="3000" dirty="0">
                <a:latin typeface="Times" pitchFamily="2" charset="0"/>
                <a:ea typeface="ヒラギノ角ゴ ProN W3" charset="0"/>
                <a:cs typeface="ヒラギノ角ゴ ProN W3" charset="0"/>
              </a:rPr>
              <a:t>âgés</a:t>
            </a:r>
            <a:r>
              <a:rPr lang="fr-FR" sz="3000" dirty="0">
                <a:latin typeface="Times" pitchFamily="2" charset="0"/>
              </a:rPr>
              <a:t> que pour b</a:t>
            </a:r>
            <a:r>
              <a:rPr lang="fr-FR" sz="3000" dirty="0">
                <a:latin typeface="Times" pitchFamily="2" charset="0"/>
                <a:ea typeface="ヒラギノ角ゴ ProN W3" charset="0"/>
                <a:cs typeface="ヒラギノ角ゴ ProN W3" charset="0"/>
              </a:rPr>
              <a:t>énéf</a:t>
            </a:r>
            <a:r>
              <a:rPr lang="fr-FR" sz="3000" dirty="0">
                <a:latin typeface="Times" pitchFamily="2" charset="0"/>
              </a:rPr>
              <a:t>icier pleinement de la couverture sociale de la S</a:t>
            </a:r>
            <a:r>
              <a:rPr lang="fr-FR" sz="3000" dirty="0">
                <a:latin typeface="Times" pitchFamily="2" charset="0"/>
                <a:ea typeface="ヒラギノ角ゴ ProN W3" charset="0"/>
                <a:cs typeface="ヒラギノ角ゴ ProN W3" charset="0"/>
              </a:rPr>
              <a:t>éc</a:t>
            </a:r>
            <a:r>
              <a:rPr lang="fr-FR" sz="3000" dirty="0">
                <a:latin typeface="Times" pitchFamily="2" charset="0"/>
              </a:rPr>
              <a:t>u, le </a:t>
            </a:r>
            <a:r>
              <a:rPr lang="fr-FR" sz="3000" u="sng" dirty="0">
                <a:latin typeface="Times" pitchFamily="2" charset="0"/>
              </a:rPr>
              <a:t>quart-monde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555251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59616"/>
            <a:ext cx="7162055" cy="951886"/>
          </a:xfrm>
        </p:spPr>
        <p:txBody>
          <a:bodyPr/>
          <a:lstStyle/>
          <a:p>
            <a:r>
              <a:rPr lang="fr-FR" b="1" dirty="0">
                <a:latin typeface="Times" pitchFamily="2" charset="0"/>
              </a:rPr>
              <a:t>Etat </a:t>
            </a:r>
            <a:r>
              <a:rPr lang="fr-FR" b="1" dirty="0">
                <a:solidFill>
                  <a:srgbClr val="0000FF"/>
                </a:solidFill>
                <a:latin typeface="Times" pitchFamily="2" charset="0"/>
              </a:rPr>
              <a:t>gendarme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08050" lvl="1" indent="-436563"/>
            <a:r>
              <a:rPr lang="fr-FR" sz="3600" b="1" dirty="0">
                <a:solidFill>
                  <a:srgbClr val="FF00FF"/>
                </a:solidFill>
                <a:latin typeface="Times New Roman" charset="0"/>
              </a:rPr>
              <a:t>Droits : </a:t>
            </a:r>
            <a:r>
              <a:rPr lang="fr-FR" sz="3600" b="1" dirty="0">
                <a:latin typeface="Times New Roman" charset="0"/>
              </a:rPr>
              <a:t>libertés</a:t>
            </a:r>
          </a:p>
          <a:p>
            <a:pPr marL="908050" lvl="1" indent="-436563"/>
            <a:r>
              <a:rPr lang="fr-FR" sz="3600" b="1" dirty="0">
                <a:solidFill>
                  <a:srgbClr val="FF00FF"/>
                </a:solidFill>
                <a:latin typeface="Times New Roman" charset="0"/>
              </a:rPr>
              <a:t>Acteurs-clef :</a:t>
            </a:r>
            <a:r>
              <a:rPr lang="fr-FR" sz="3600" b="1" dirty="0">
                <a:latin typeface="Times New Roman" charset="0"/>
              </a:rPr>
              <a:t> Etat minimal</a:t>
            </a:r>
          </a:p>
          <a:p>
            <a:pPr marL="908050" lvl="1" indent="-436563"/>
            <a:r>
              <a:rPr lang="fr-FR" sz="3600" b="1" dirty="0">
                <a:solidFill>
                  <a:srgbClr val="FF00FF"/>
                </a:solidFill>
                <a:latin typeface="Times New Roman" charset="0"/>
              </a:rPr>
              <a:t>Fonctions : </a:t>
            </a:r>
            <a:r>
              <a:rPr lang="fr-FR" sz="3600" b="1" dirty="0">
                <a:latin typeface="Times New Roman" charset="0"/>
              </a:rPr>
              <a:t>régaliennes </a:t>
            </a:r>
            <a:r>
              <a:rPr lang="fr-FR" sz="3600" dirty="0">
                <a:latin typeface="Times New Roman" charset="0"/>
              </a:rPr>
              <a:t>(Justice, Police, Défense, Finances)</a:t>
            </a:r>
          </a:p>
          <a:p>
            <a:pPr marL="908050" lvl="1" indent="-436563"/>
            <a:r>
              <a:rPr lang="fr-FR" sz="3600" b="1" dirty="0">
                <a:solidFill>
                  <a:srgbClr val="FF00FF"/>
                </a:solidFill>
                <a:latin typeface="Times New Roman" charset="0"/>
              </a:rPr>
              <a:t>Horizon : </a:t>
            </a:r>
            <a:r>
              <a:rPr lang="fr-FR" sz="3600" b="1" dirty="0">
                <a:latin typeface="Times New Roman" charset="0"/>
              </a:rPr>
              <a:t>ordre et sécurité</a:t>
            </a:r>
          </a:p>
          <a:p>
            <a:pPr marL="908050" lvl="1" indent="-436563"/>
            <a:r>
              <a:rPr lang="fr-FR" sz="3600" b="1" dirty="0">
                <a:solidFill>
                  <a:srgbClr val="FF00FF"/>
                </a:solidFill>
                <a:latin typeface="Times New Roman" charset="0"/>
              </a:rPr>
              <a:t>Individu : </a:t>
            </a:r>
            <a:r>
              <a:rPr lang="fr-FR" sz="3600" b="1" dirty="0">
                <a:latin typeface="Times New Roman" charset="0"/>
              </a:rPr>
              <a:t>soumis</a:t>
            </a:r>
            <a:r>
              <a:rPr lang="fr-FR" sz="3600" b="1" dirty="0">
                <a:latin typeface="Georgia"/>
              </a:rPr>
              <a:t> </a:t>
            </a:r>
            <a:r>
              <a:rPr lang="fr-FR" sz="3600" b="1" dirty="0">
                <a:latin typeface="Times New Roman" charset="0"/>
              </a:rPr>
              <a:t>et conforme</a:t>
            </a:r>
            <a:endParaRPr lang="fr-FR" sz="36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641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7221" y="205094"/>
            <a:ext cx="7162055" cy="951886"/>
          </a:xfrm>
        </p:spPr>
        <p:txBody>
          <a:bodyPr>
            <a:normAutofit/>
          </a:bodyPr>
          <a:lstStyle/>
          <a:p>
            <a:r>
              <a:rPr lang="fr-FR" sz="4800" dirty="0">
                <a:latin typeface="Times" pitchFamily="2" charset="0"/>
              </a:rPr>
              <a:t>Etat </a:t>
            </a:r>
            <a:r>
              <a:rPr lang="fr-FR" sz="4800" dirty="0">
                <a:solidFill>
                  <a:srgbClr val="FF0000"/>
                </a:solidFill>
                <a:latin typeface="Times" pitchFamily="2" charset="0"/>
              </a:rPr>
              <a:t>social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08050" lvl="1" indent="-436563"/>
            <a:r>
              <a:rPr lang="fr-FR" sz="3600" b="1" dirty="0">
                <a:solidFill>
                  <a:srgbClr val="FF00FF"/>
                </a:solidFill>
                <a:latin typeface="Times New Roman" charset="0"/>
              </a:rPr>
              <a:t>Droits : </a:t>
            </a:r>
            <a:r>
              <a:rPr lang="fr-FR" sz="3600" b="1" dirty="0">
                <a:latin typeface="Times New Roman" charset="0"/>
              </a:rPr>
              <a:t>sociaux</a:t>
            </a:r>
            <a:r>
              <a:rPr lang="fr-FR" sz="3600" dirty="0">
                <a:latin typeface="Times New Roman" charset="0"/>
              </a:rPr>
              <a:t> (droits créances)</a:t>
            </a:r>
          </a:p>
          <a:p>
            <a:pPr marL="908050" lvl="1" indent="-436563"/>
            <a:r>
              <a:rPr lang="fr-FR" sz="3600" b="1" dirty="0">
                <a:solidFill>
                  <a:srgbClr val="FF00FF"/>
                </a:solidFill>
                <a:latin typeface="Times New Roman" charset="0"/>
              </a:rPr>
              <a:t>Acteurs-clef :</a:t>
            </a:r>
            <a:r>
              <a:rPr lang="fr-FR" sz="3600" b="1" dirty="0">
                <a:latin typeface="Times New Roman" charset="0"/>
              </a:rPr>
              <a:t> Etat, partenaires sociaux</a:t>
            </a:r>
          </a:p>
          <a:p>
            <a:pPr marL="908050" lvl="1" indent="-436563"/>
            <a:r>
              <a:rPr lang="fr-FR" sz="3600" b="1" dirty="0">
                <a:solidFill>
                  <a:srgbClr val="FF00FF"/>
                </a:solidFill>
                <a:latin typeface="Times New Roman" charset="0"/>
              </a:rPr>
              <a:t>Fonctions : </a:t>
            </a:r>
            <a:r>
              <a:rPr lang="fr-FR" sz="3600" b="1" dirty="0" err="1">
                <a:latin typeface="Times New Roman" charset="0"/>
              </a:rPr>
              <a:t>redistributives</a:t>
            </a:r>
            <a:endParaRPr lang="fr-FR" sz="3600" b="1" dirty="0">
              <a:latin typeface="Times New Roman" charset="0"/>
            </a:endParaRPr>
          </a:p>
          <a:p>
            <a:pPr marL="908050" lvl="1" indent="-436563"/>
            <a:r>
              <a:rPr lang="fr-FR" sz="3600" b="1" dirty="0">
                <a:solidFill>
                  <a:srgbClr val="FF00FF"/>
                </a:solidFill>
                <a:latin typeface="Times New Roman" charset="0"/>
              </a:rPr>
              <a:t>Horizon : </a:t>
            </a:r>
            <a:r>
              <a:rPr lang="fr-FR" sz="3600" b="1" dirty="0">
                <a:latin typeface="Times New Roman" charset="0"/>
              </a:rPr>
              <a:t>socio-économique </a:t>
            </a:r>
            <a:r>
              <a:rPr lang="fr-FR" sz="3600" dirty="0">
                <a:latin typeface="Times New Roman" charset="0"/>
              </a:rPr>
              <a:t>(salaires, protection sociale, éducation…)</a:t>
            </a:r>
          </a:p>
          <a:p>
            <a:pPr marL="908050" lvl="1" indent="-436563"/>
            <a:r>
              <a:rPr lang="fr-FR" sz="3600" b="1" dirty="0">
                <a:solidFill>
                  <a:srgbClr val="FF00FF"/>
                </a:solidFill>
                <a:latin typeface="Times New Roman" charset="0"/>
              </a:rPr>
              <a:t>Monopoles </a:t>
            </a:r>
            <a:r>
              <a:rPr lang="fr-FR" sz="3600" dirty="0">
                <a:latin typeface="Times New Roman" charset="0"/>
              </a:rPr>
              <a:t>:</a:t>
            </a:r>
            <a:r>
              <a:rPr lang="fr-FR" sz="3600" b="1" dirty="0">
                <a:latin typeface="Times New Roman" charset="0"/>
              </a:rPr>
              <a:t> école, hôpital</a:t>
            </a:r>
          </a:p>
          <a:p>
            <a:pPr marL="908050" lvl="1" indent="-436563"/>
            <a:r>
              <a:rPr lang="fr-FR" sz="3600" b="1" dirty="0">
                <a:solidFill>
                  <a:srgbClr val="FF00FF"/>
                </a:solidFill>
                <a:latin typeface="Times New Roman" charset="0"/>
              </a:rPr>
              <a:t>Individu : </a:t>
            </a:r>
            <a:r>
              <a:rPr lang="fr-FR" sz="3600" b="1" dirty="0">
                <a:latin typeface="Times New Roman" charset="0"/>
              </a:rPr>
              <a:t>travailleur protégé</a:t>
            </a:r>
          </a:p>
        </p:txBody>
      </p:sp>
    </p:spTree>
    <p:extLst>
      <p:ext uri="{BB962C8B-B14F-4D97-AF65-F5344CB8AC3E}">
        <p14:creationId xmlns:p14="http://schemas.microsoft.com/office/powerpoint/2010/main" val="2568027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BC008F-0280-B349-87E9-62D00FA9B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Times" pitchFamily="2" charset="0"/>
              </a:rPr>
              <a:t>Social-</a:t>
            </a:r>
            <a:r>
              <a:rPr lang="fr-FR" b="1" u="sng" dirty="0">
                <a:latin typeface="Times" pitchFamily="2" charset="0"/>
              </a:rPr>
              <a:t>démocratie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99BAA3-CCB3-1C4C-8D5C-73E8FF1FC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3200" dirty="0">
              <a:latin typeface="Times" pitchFamily="2" charset="0"/>
            </a:endParaRPr>
          </a:p>
          <a:p>
            <a:r>
              <a:rPr lang="fr-FR" sz="3200" dirty="0">
                <a:latin typeface="Times" pitchFamily="2" charset="0"/>
              </a:rPr>
              <a:t>Sécurité sociale + Concertation sociale</a:t>
            </a:r>
          </a:p>
          <a:p>
            <a:r>
              <a:rPr lang="fr-FR" sz="3200" dirty="0">
                <a:latin typeface="Times" pitchFamily="2" charset="0"/>
              </a:rPr>
              <a:t>Société civile organisée</a:t>
            </a:r>
          </a:p>
          <a:p>
            <a:r>
              <a:rPr lang="fr-FR" sz="3200" dirty="0">
                <a:latin typeface="Times" pitchFamily="2" charset="0"/>
              </a:rPr>
              <a:t>Démocratie </a:t>
            </a:r>
            <a:r>
              <a:rPr lang="fr-FR" sz="3200" dirty="0" err="1">
                <a:latin typeface="Times" pitchFamily="2" charset="0"/>
              </a:rPr>
              <a:t>consociative</a:t>
            </a:r>
            <a:r>
              <a:rPr lang="fr-FR" sz="3200" dirty="0">
                <a:latin typeface="Times" pitchFamily="2" charset="0"/>
              </a:rPr>
              <a:t> et groupes de véto</a:t>
            </a:r>
          </a:p>
          <a:p>
            <a:r>
              <a:rPr lang="fr-FR" sz="3200" dirty="0">
                <a:latin typeface="Times" pitchFamily="2" charset="0"/>
              </a:rPr>
              <a:t>La négociation comme fin en soi</a:t>
            </a:r>
          </a:p>
        </p:txBody>
      </p:sp>
    </p:spTree>
    <p:extLst>
      <p:ext uri="{BB962C8B-B14F-4D97-AF65-F5344CB8AC3E}">
        <p14:creationId xmlns:p14="http://schemas.microsoft.com/office/powerpoint/2010/main" val="726480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/>
          </p:cNvSpPr>
          <p:nvPr>
            <p:ph type="body" idx="1"/>
          </p:nvPr>
        </p:nvSpPr>
        <p:spPr>
          <a:xfrm>
            <a:off x="2351088" y="1825625"/>
            <a:ext cx="7715250" cy="4198938"/>
          </a:xfrm>
        </p:spPr>
        <p:txBody>
          <a:bodyPr/>
          <a:lstStyle/>
          <a:p>
            <a:pPr algn="ctr"/>
            <a:endParaRPr lang="fr-FR" b="1">
              <a:latin typeface="Times New Roman" charset="0"/>
            </a:endParaRPr>
          </a:p>
          <a:p>
            <a:pPr lvl="2" algn="just">
              <a:lnSpc>
                <a:spcPct val="90000"/>
              </a:lnSpc>
              <a:buFont typeface="Arial" charset="0"/>
              <a:buNone/>
            </a:pPr>
            <a:endParaRPr lang="fr-FR" sz="3200">
              <a:latin typeface="Times New Roman" charset="0"/>
              <a:ea typeface="Adobe Fangsong Std R" charset="0"/>
            </a:endParaRPr>
          </a:p>
          <a:p>
            <a:endParaRPr lang="fr-FR" sz="2500" b="1">
              <a:latin typeface="Times New Roman" charset="0"/>
            </a:endParaRPr>
          </a:p>
          <a:p>
            <a:endParaRPr lang="fr-FR" sz="2900">
              <a:latin typeface="Times New Roman" charset="0"/>
            </a:endParaRPr>
          </a:p>
          <a:p>
            <a:pPr algn="just"/>
            <a:endParaRPr lang="fr-FR">
              <a:latin typeface="Times New Roman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fr-FR" sz="2500">
              <a:latin typeface="Adobe Garamond Pro" charset="0"/>
            </a:endParaRPr>
          </a:p>
        </p:txBody>
      </p:sp>
      <p:sp>
        <p:nvSpPr>
          <p:cNvPr id="452611" name="Rectangle 3"/>
          <p:cNvSpPr>
            <a:spLocks noChangeArrowheads="1"/>
          </p:cNvSpPr>
          <p:nvPr/>
        </p:nvSpPr>
        <p:spPr bwMode="auto">
          <a:xfrm>
            <a:off x="3089276" y="159226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fr-FR"/>
          </a:p>
        </p:txBody>
      </p:sp>
      <p:graphicFrame>
        <p:nvGraphicFramePr>
          <p:cNvPr id="452645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289159"/>
              </p:ext>
            </p:extLst>
          </p:nvPr>
        </p:nvGraphicFramePr>
        <p:xfrm>
          <a:off x="465220" y="144379"/>
          <a:ext cx="11441857" cy="6554596"/>
        </p:xfrm>
        <a:graphic>
          <a:graphicData uri="http://schemas.openxmlformats.org/drawingml/2006/table">
            <a:tbl>
              <a:tblPr/>
              <a:tblGrid>
                <a:gridCol w="2001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3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4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0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15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80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Mod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</a:rPr>
                        <a:t>èl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e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ea typeface="ＭＳ Ｐゴシック" charset="0"/>
                        <a:cs typeface="Adobe Fangsong Std R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R</a:t>
                      </a:r>
                      <a:r>
                        <a:rPr kumimoji="0" lang="fr-FR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ôle 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de l’Etat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ea typeface="ＭＳ Ｐゴシック" charset="0"/>
                        <a:cs typeface="Adobe Fangsong Std R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Acteurs collectifs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ea typeface="ＭＳ Ｐゴシック" charset="0"/>
                        <a:cs typeface="Adobe Fangsong Std R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R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</a:rPr>
                        <a:t>ép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ertoire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ea typeface="ＭＳ Ｐゴシック" charset="0"/>
                        <a:cs typeface="Adobe Fangsong Std R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Politique publique 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</a:rPr>
                        <a:t>“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type »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ea typeface="ＭＳ Ｐゴシック" charset="0"/>
                        <a:cs typeface="Adobe Fangsong Std R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2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ea typeface="ＭＳ Ｐゴシック" charset="0"/>
                        <a:cs typeface="Adobe Fangsong Std R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Etatiste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ea typeface="ＭＳ Ｐゴシック" charset="0"/>
                        <a:cs typeface="Adobe Fangsong Std R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Etat dirigiste : organisateur des int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</a:rPr>
                        <a:t>ér</a:t>
                      </a:r>
                      <a:r>
                        <a:rPr kumimoji="0" lang="fr-FR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</a:rPr>
                        <a:t>êt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fr-F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Faibles :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dobe Fangsong Std R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peu organis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</a:rPr>
                        <a:t>és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dobe Fangsong Std R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Confrontation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(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</a:rPr>
                        <a:t> “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la rue »)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Client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</a:rPr>
                        <a:t>él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isme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Politiques distributives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2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ea typeface="ＭＳ Ｐゴシック" charset="0"/>
                        <a:cs typeface="Adobe Fangsong Std R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Pluraliste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ea typeface="ＭＳ Ｐゴシック" charset="0"/>
                        <a:cs typeface="Adobe Fangsong Std R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Etat 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</a:rPr>
                        <a:t>“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enregistreur de demandes 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fr-F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Moyens :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dobe Fangsong Std R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Professionnelles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Concurrence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Lobbying et expertise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dobe Fangsong Std R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Politiques r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</a:rPr>
                        <a:t>ég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lementaires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dobe Fangsong Std R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24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ea typeface="ＭＳ Ｐゴシック" charset="0"/>
                        <a:cs typeface="Adobe Fangsong Std R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Néo-corporatiste/ Social-démocrate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ea typeface="ＭＳ Ｐゴシック" charset="0"/>
                        <a:cs typeface="Adobe Fangsong Std R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Etat-m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</a:rPr>
                        <a:t>éd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iateur :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N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</a:rPr>
                        <a:t>ég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ociations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Délégations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Attribution de statut public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fr-F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Forts :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  organisés, centralis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</a:rPr>
                        <a:t>és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Monopole de repr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</a:rPr>
                        <a:t>és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entation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Négociation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Prise en charge de politiques publiques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(</a:t>
                      </a:r>
                      <a:r>
                        <a:rPr kumimoji="0" lang="fr-FR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policy</a:t>
                      </a:r>
                      <a:r>
                        <a:rPr kumimoji="0" lang="fr-F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 </a:t>
                      </a:r>
                      <a:r>
                        <a:rPr kumimoji="0" lang="fr-FR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takers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ＭＳ Ｐゴシック" charset="0"/>
                        <a:cs typeface="Adobe Fangsong Std R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Politiques distributives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Politiques r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</a:rPr>
                        <a:t>ég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  <a:cs typeface="Adobe Fangsong Std R" charset="0"/>
                        </a:rPr>
                        <a:t>lementaires sectorielles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ＭＳ Ｐゴシック" charset="0"/>
                        <a:cs typeface="Adobe Fangsong Std R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708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27D58A-FC19-BB48-B4CA-5B7EE44CD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« Démocratie </a:t>
            </a:r>
            <a:r>
              <a:rPr lang="fr-FR" dirty="0" err="1"/>
              <a:t>consociative</a:t>
            </a:r>
            <a:r>
              <a:rPr lang="fr-FR" dirty="0"/>
              <a:t> »</a:t>
            </a:r>
            <a:r>
              <a:rPr lang="fr-BE" dirty="0"/>
              <a:t> (</a:t>
            </a:r>
            <a:r>
              <a:rPr lang="fr-BE" dirty="0" err="1"/>
              <a:t>Lijpart</a:t>
            </a:r>
            <a:r>
              <a:rPr lang="fr-BE" dirty="0"/>
              <a:t>- </a:t>
            </a:r>
            <a:r>
              <a:rPr lang="fr-BE" dirty="0" err="1"/>
              <a:t>Sinardet</a:t>
            </a:r>
            <a:r>
              <a:rPr lang="fr-BE" dirty="0"/>
              <a:t>)</a:t>
            </a:r>
            <a:br>
              <a:rPr lang="fr-BE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0A1162-A1FA-944B-BABD-7B00C12C6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53" y="1572126"/>
            <a:ext cx="11053009" cy="4920749"/>
          </a:xfrm>
        </p:spPr>
        <p:txBody>
          <a:bodyPr>
            <a:normAutofit fontScale="92500" lnSpcReduction="10000"/>
          </a:bodyPr>
          <a:lstStyle/>
          <a:p>
            <a:r>
              <a:rPr lang="fr-BE" dirty="0"/>
              <a:t>« Le pouvoir politique ne peut pas reposer sur une simple majorité de représentants politiques, mais doit reposer sur une majorité aussi large que possible, incluant au moins les </a:t>
            </a:r>
            <a:r>
              <a:rPr lang="fr-BE" b="1" dirty="0"/>
              <a:t>représentants des différents groupes </a:t>
            </a:r>
            <a:r>
              <a:rPr lang="fr-BE" dirty="0"/>
              <a:t>considérés comme importants dans la société ». </a:t>
            </a:r>
          </a:p>
          <a:p>
            <a:r>
              <a:rPr lang="fr-BE" dirty="0"/>
              <a:t>Les décisions sont prises </a:t>
            </a:r>
            <a:r>
              <a:rPr lang="fr-BE" b="1" dirty="0"/>
              <a:t>par consensus </a:t>
            </a:r>
            <a:r>
              <a:rPr lang="fr-BE" dirty="0"/>
              <a:t>et les représentants d’un groupe ne peuvent pas prendre de décisions sur des sujets importants sans ceux qui représentent les autres groupes. </a:t>
            </a:r>
          </a:p>
          <a:p>
            <a:r>
              <a:rPr lang="fr-BE" b="1" dirty="0"/>
              <a:t>Rôle clef des élites </a:t>
            </a:r>
            <a:r>
              <a:rPr lang="fr-BE" dirty="0"/>
              <a:t>qui sont supposées se comporter comme des « leaders prudents ». Puisque la société est divisée, c’est à elles de créer le consensus entre les différents groupes qui la composent.</a:t>
            </a:r>
          </a:p>
          <a:p>
            <a:pPr lvl="1"/>
            <a:r>
              <a:rPr lang="fr-BE" dirty="0"/>
              <a:t>=&gt; rôle des partis</a:t>
            </a:r>
          </a:p>
          <a:p>
            <a:r>
              <a:rPr lang="fr-BE" dirty="0"/>
              <a:t> Consolidé par une </a:t>
            </a:r>
            <a:r>
              <a:rPr lang="fr-BE" b="1" dirty="0"/>
              <a:t>architecture institutionnelle </a:t>
            </a:r>
            <a:r>
              <a:rPr lang="fr-BE" dirty="0"/>
              <a:t>telle qu’elle assure la préservation des intérêts vitaux des segments composants ces sociétés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5059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7D3315-3E13-EE44-A8AE-B3B9BA840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5" y="1153572"/>
            <a:ext cx="3694729" cy="44611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Le MOC comme acteur social-démocrate ( ?)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F3C7C6-61F6-E24D-BFF1-AB32C09D4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186527" cy="5585619"/>
          </a:xfrm>
        </p:spPr>
        <p:txBody>
          <a:bodyPr anchor="ctr">
            <a:normAutofit/>
          </a:bodyPr>
          <a:lstStyle/>
          <a:p>
            <a:r>
              <a:rPr lang="fr-FR" sz="2400" dirty="0"/>
              <a:t>Représentation et délégation</a:t>
            </a:r>
          </a:p>
          <a:p>
            <a:r>
              <a:rPr lang="fr-FR" sz="2400" dirty="0"/>
              <a:t>Constitution de collectifs </a:t>
            </a:r>
          </a:p>
          <a:p>
            <a:r>
              <a:rPr lang="fr-FR" sz="2400" dirty="0"/>
              <a:t>Unification symbolique, politique et juridique : « le monde du travail »</a:t>
            </a:r>
          </a:p>
          <a:p>
            <a:r>
              <a:rPr lang="fr-FR" sz="2400" dirty="0"/>
              <a:t>Défense et extension des droits (économiques, sociaux, culturels)</a:t>
            </a:r>
          </a:p>
          <a:p>
            <a:r>
              <a:rPr lang="fr-FR" sz="2400" dirty="0"/>
              <a:t>Education permanente</a:t>
            </a:r>
          </a:p>
          <a:p>
            <a:r>
              <a:rPr lang="fr-FR" sz="2400" dirty="0"/>
              <a:t>De l’action collective à l’action publique</a:t>
            </a:r>
          </a:p>
          <a:p>
            <a:r>
              <a:rPr lang="fr-FR" sz="2400" dirty="0"/>
              <a:t>Mobilisation et négociation</a:t>
            </a:r>
          </a:p>
          <a:p>
            <a:r>
              <a:rPr lang="fr-FR" sz="2400" dirty="0"/>
              <a:t>Mouvement social, organisation et </a:t>
            </a:r>
            <a:r>
              <a:rPr lang="fr-FR" sz="2400" dirty="0" err="1"/>
              <a:t>techno-structure</a:t>
            </a:r>
            <a:endParaRPr lang="fr-FR" sz="2400" dirty="0"/>
          </a:p>
          <a:p>
            <a:r>
              <a:rPr lang="fr-FR" sz="2400" dirty="0"/>
              <a:t>Ethique de conviction et éthique de responsabilité ( surtout)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CE5DBEF-7DF1-3B40-83E5-24D8264FC14D}"/>
              </a:ext>
            </a:extLst>
          </p:cNvPr>
          <p:cNvSpPr txBox="1"/>
          <p:nvPr/>
        </p:nvSpPr>
        <p:spPr>
          <a:xfrm>
            <a:off x="2353544" y="5519762"/>
            <a:ext cx="2033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Parmi </a:t>
            </a:r>
            <a:r>
              <a:rPr lang="fr-FR" sz="2400" b="1" dirty="0">
                <a:solidFill>
                  <a:srgbClr val="FF0000"/>
                </a:solidFill>
              </a:rPr>
              <a:t>d’autres</a:t>
            </a:r>
          </a:p>
        </p:txBody>
      </p:sp>
    </p:spTree>
    <p:extLst>
      <p:ext uri="{BB962C8B-B14F-4D97-AF65-F5344CB8AC3E}">
        <p14:creationId xmlns:p14="http://schemas.microsoft.com/office/powerpoint/2010/main" val="2062253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6063" y="178595"/>
            <a:ext cx="10924673" cy="1518047"/>
          </a:xfrm>
        </p:spPr>
        <p:txBody>
          <a:bodyPr>
            <a:normAutofit/>
          </a:bodyPr>
          <a:lstStyle/>
          <a:p>
            <a:r>
              <a:rPr lang="fr-FR" sz="3100" dirty="0">
                <a:latin typeface="Arial Black"/>
                <a:cs typeface="Arial Black"/>
              </a:rPr>
              <a:t>Mobilisation, Entraide, Service, groupe d’intérêt? </a:t>
            </a:r>
            <a:r>
              <a:rPr lang="fr-FR" dirty="0">
                <a:latin typeface="Arial Black"/>
                <a:cs typeface="Arial Black"/>
              </a:rPr>
              <a:t/>
            </a:r>
            <a:br>
              <a:rPr lang="fr-FR" dirty="0">
                <a:latin typeface="Arial Black"/>
                <a:cs typeface="Arial Black"/>
              </a:rPr>
            </a:br>
            <a:endParaRPr lang="fr-FR" dirty="0"/>
          </a:p>
        </p:txBody>
      </p:sp>
      <p:pic>
        <p:nvPicPr>
          <p:cNvPr id="4" name="Image 3" descr="Capture d’écran 2019-02-21 à 13.15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38" y="1200528"/>
            <a:ext cx="8636198" cy="511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9087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C50558CD-4688-4042-90EB-A8BD5E410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endParaRPr lang="fr-FR" sz="4800" dirty="0">
              <a:solidFill>
                <a:schemeClr val="bg1"/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8AAA1F4D-25E3-958F-C6CD-C1F9FE6EF8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375126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3958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6484" y="152718"/>
            <a:ext cx="10250905" cy="1371600"/>
          </a:xfrm>
        </p:spPr>
        <p:txBody>
          <a:bodyPr>
            <a:normAutofit/>
          </a:bodyPr>
          <a:lstStyle/>
          <a:p>
            <a:r>
              <a:rPr lang="fr-FR" sz="2400" b="1" dirty="0">
                <a:latin typeface="Times" pitchFamily="2" charset="0"/>
              </a:rPr>
              <a:t>NÉGOCIER, UN BESOIN VITAL POUR LES SYNDICATS ?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/>
              <a:t>JEAN FANIEL, CRISP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752601"/>
            <a:ext cx="8406434" cy="4841891"/>
          </a:xfrm>
        </p:spPr>
        <p:txBody>
          <a:bodyPr>
            <a:noAutofit/>
          </a:bodyPr>
          <a:lstStyle/>
          <a:p>
            <a:r>
              <a:rPr lang="fr-FR" dirty="0"/>
              <a:t>« La structuration du mouvement syndical s’est accompagnée de sa </a:t>
            </a:r>
            <a:r>
              <a:rPr lang="fr-FR" dirty="0">
                <a:solidFill>
                  <a:srgbClr val="FF0000"/>
                </a:solidFill>
              </a:rPr>
              <a:t>professionnalisation. </a:t>
            </a:r>
            <a:r>
              <a:rPr lang="fr-FR" dirty="0"/>
              <a:t>Les professionnels du syndicalisme développent un </a:t>
            </a:r>
            <a:r>
              <a:rPr lang="fr-FR" dirty="0">
                <a:solidFill>
                  <a:srgbClr val="FF0000"/>
                </a:solidFill>
              </a:rPr>
              <a:t>attachement</a:t>
            </a:r>
            <a:r>
              <a:rPr lang="fr-FR" dirty="0"/>
              <a:t> non seulement à la cause défendue par leur mouvement, mais </a:t>
            </a:r>
            <a:r>
              <a:rPr lang="fr-FR" dirty="0">
                <a:solidFill>
                  <a:srgbClr val="FF0000"/>
                </a:solidFill>
              </a:rPr>
              <a:t>aussi à l’organisation </a:t>
            </a:r>
            <a:r>
              <a:rPr lang="fr-FR" dirty="0"/>
              <a:t>qui la défend.</a:t>
            </a:r>
          </a:p>
          <a:p>
            <a:endParaRPr lang="fr-FR" dirty="0"/>
          </a:p>
          <a:p>
            <a:r>
              <a:rPr lang="fr-FR" dirty="0"/>
              <a:t> De la solidité de cette organisation dépend d’ailleurs leur propre condition ».</a:t>
            </a:r>
          </a:p>
        </p:txBody>
      </p:sp>
    </p:spTree>
    <p:extLst>
      <p:ext uri="{BB962C8B-B14F-4D97-AF65-F5344CB8AC3E}">
        <p14:creationId xmlns:p14="http://schemas.microsoft.com/office/powerpoint/2010/main" val="74889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752601"/>
            <a:ext cx="8406434" cy="4841891"/>
          </a:xfrm>
        </p:spPr>
        <p:txBody>
          <a:bodyPr>
            <a:noAutofit/>
          </a:bodyPr>
          <a:lstStyle/>
          <a:p>
            <a:r>
              <a:rPr lang="fr-FR" dirty="0"/>
              <a:t>« </a:t>
            </a:r>
            <a:r>
              <a:rPr lang="fr-FR" dirty="0">
                <a:solidFill>
                  <a:srgbClr val="FF0000"/>
                </a:solidFill>
              </a:rPr>
              <a:t>Lorsque l’avancement de la cause et la préservation de l’organisation sont en balance</a:t>
            </a:r>
            <a:r>
              <a:rPr lang="fr-FR" dirty="0"/>
              <a:t>, les permanents syndicaux </a:t>
            </a:r>
            <a:r>
              <a:rPr lang="fr-FR" dirty="0">
                <a:solidFill>
                  <a:srgbClr val="FF0000"/>
                </a:solidFill>
              </a:rPr>
              <a:t>ont tendance à faire primer la seconde sur le premier. </a:t>
            </a:r>
            <a:r>
              <a:rPr lang="fr-FR" dirty="0"/>
              <a:t>Ils peuvent freiner la combativité des travailleurs dans les cas où l’action collective leur semble remettre en cause la stabilité de l’organisation, et/ou leur propre situation d’intermédiaires – qui est notamment liée à cette stabilité »́.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9D8FA1F-B65D-5A4A-9FF3-E34E56F05842}"/>
              </a:ext>
            </a:extLst>
          </p:cNvPr>
          <p:cNvSpPr txBox="1">
            <a:spLocks/>
          </p:cNvSpPr>
          <p:nvPr/>
        </p:nvSpPr>
        <p:spPr>
          <a:xfrm>
            <a:off x="946484" y="152718"/>
            <a:ext cx="1025090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latin typeface="Times" pitchFamily="2" charset="0"/>
              </a:rPr>
              <a:t>NÉGOCIER, UN BESOIN VITAL POUR LES SYNDICATS ?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/>
              <a:t>JEAN FANIEL, CRISP</a:t>
            </a:r>
          </a:p>
        </p:txBody>
      </p:sp>
    </p:spTree>
    <p:extLst>
      <p:ext uri="{BB962C8B-B14F-4D97-AF65-F5344CB8AC3E}">
        <p14:creationId xmlns:p14="http://schemas.microsoft.com/office/powerpoint/2010/main" val="279873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2037" y="293165"/>
            <a:ext cx="8406434" cy="4841891"/>
          </a:xfrm>
        </p:spPr>
        <p:txBody>
          <a:bodyPr>
            <a:noAutofit/>
          </a:bodyPr>
          <a:lstStyle/>
          <a:p>
            <a:r>
              <a:rPr lang="fr-FR" dirty="0"/>
              <a:t>Dans ce cadre, la négociation et la préservation de celle-ci (ne pas rompre le contact avec les représentants patronaux ou politiques, érigés en « partenaires » et non plus en simples « interlocuteurs ») deviennent une fin en soi, supérieure éventuellement aux résultats que la négociation peut produire. </a:t>
            </a:r>
            <a:r>
              <a:rPr lang="fr-FR" dirty="0">
                <a:solidFill>
                  <a:srgbClr val="FF0000"/>
                </a:solidFill>
              </a:rPr>
              <a:t>Les moyens prennent le dessus sur les fins dans un phénomène de « déplacement des objectifs </a:t>
            </a:r>
            <a:r>
              <a:rPr lang="fr-FR" dirty="0"/>
              <a:t>». </a:t>
            </a:r>
          </a:p>
          <a:p>
            <a:r>
              <a:rPr lang="fr-FR" dirty="0"/>
              <a:t>Cette position est parfois raillée, comme à propos du syndicat français CFDT, dont certains considèrent que, « si l’esclavage était rétabli, elle négocierait le poids des chaînes».</a:t>
            </a:r>
          </a:p>
        </p:txBody>
      </p:sp>
    </p:spTree>
    <p:extLst>
      <p:ext uri="{BB962C8B-B14F-4D97-AF65-F5344CB8AC3E}">
        <p14:creationId xmlns:p14="http://schemas.microsoft.com/office/powerpoint/2010/main" val="1868846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8D67AD-B014-C494-29F1-AE605547A3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8DDC6CD-342D-CD4F-8BCB-BD152A5AB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/>
              <a:t>Qu’est ce que la social-démocratie? 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DDD13725-0B28-E973-1700-9EA97B626A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737467"/>
              </p:ext>
            </p:extLst>
          </p:nvPr>
        </p:nvGraphicFramePr>
        <p:xfrm>
          <a:off x="838200" y="1825624"/>
          <a:ext cx="10959790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6521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2FDFC1-8C2A-6040-904C-732FD82DE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fr-FR" sz="3600"/>
              <a:t>Requiem pour la social-démocratie?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0E57AE-5076-E32A-46EB-ACE0A4B44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81225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 descr="IMG_3348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36" r="-15336"/>
          <a:stretch/>
        </p:blipFill>
        <p:spPr>
          <a:xfrm>
            <a:off x="817427" y="424463"/>
            <a:ext cx="10114607" cy="5805364"/>
          </a:xfr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2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000" b="1"/>
              <a:t>La nouvelle question sociale </a:t>
            </a:r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5625"/>
            <a:ext cx="4152774" cy="4303464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>
              <a:defRPr/>
            </a:pPr>
            <a:r>
              <a:rPr lang="en-US" sz="2400" dirty="0"/>
              <a:t>Du « sous-</a:t>
            </a:r>
            <a:r>
              <a:rPr lang="en-US" sz="2400" dirty="0" err="1"/>
              <a:t>prolétariat</a:t>
            </a:r>
            <a:r>
              <a:rPr lang="en-US" sz="2400" dirty="0"/>
              <a:t> » aux « nouveaux </a:t>
            </a:r>
            <a:r>
              <a:rPr lang="en-US" sz="2400" dirty="0" err="1"/>
              <a:t>pauvres</a:t>
            </a:r>
            <a:r>
              <a:rPr lang="en-US" sz="2400" dirty="0"/>
              <a:t> »</a:t>
            </a:r>
          </a:p>
          <a:p>
            <a:pPr marL="285750">
              <a:defRPr/>
            </a:pPr>
            <a:r>
              <a:rPr lang="en-US" sz="2400" dirty="0"/>
              <a:t>Les </a:t>
            </a:r>
            <a:r>
              <a:rPr lang="en-US" sz="2400" dirty="0" err="1"/>
              <a:t>exclus</a:t>
            </a:r>
            <a:r>
              <a:rPr lang="en-US" sz="2400" dirty="0"/>
              <a:t> de la competition</a:t>
            </a:r>
          </a:p>
          <a:p>
            <a:pPr marL="285750">
              <a:defRPr/>
            </a:pPr>
            <a:endParaRPr lang="en-US" sz="2400" dirty="0"/>
          </a:p>
          <a:p>
            <a:pPr marL="285750">
              <a:defRPr/>
            </a:pPr>
            <a:r>
              <a:rPr lang="en-US" sz="2400" dirty="0"/>
              <a:t>Les “petits </a:t>
            </a:r>
            <a:r>
              <a:rPr lang="en-US" sz="2400" dirty="0" err="1"/>
              <a:t>moyens</a:t>
            </a:r>
            <a:r>
              <a:rPr lang="en-US" sz="2400" dirty="0"/>
              <a:t> de la </a:t>
            </a:r>
            <a:r>
              <a:rPr lang="en-US" sz="2400" dirty="0" err="1"/>
              <a:t>société</a:t>
            </a:r>
            <a:r>
              <a:rPr lang="en-US" sz="2400" dirty="0"/>
              <a:t> de </a:t>
            </a:r>
            <a:r>
              <a:rPr lang="en-US" sz="2400" dirty="0" err="1"/>
              <a:t>marché</a:t>
            </a:r>
            <a:r>
              <a:rPr lang="en-US" sz="2400" dirty="0"/>
              <a:t>”</a:t>
            </a:r>
          </a:p>
          <a:p>
            <a:pPr marL="285750">
              <a:defRPr/>
            </a:pPr>
            <a:r>
              <a:rPr lang="en-US" altLang="ja-JP" sz="2400" dirty="0"/>
              <a:t>La </a:t>
            </a:r>
            <a:r>
              <a:rPr lang="en-US" altLang="ja-JP" sz="2400" dirty="0" err="1"/>
              <a:t>société</a:t>
            </a:r>
            <a:r>
              <a:rPr lang="en-US" altLang="ja-JP" sz="2400" dirty="0"/>
              <a:t> « </a:t>
            </a:r>
            <a:r>
              <a:rPr lang="en-US" altLang="ja-JP" sz="2400" dirty="0" err="1"/>
              <a:t>en</a:t>
            </a:r>
            <a:r>
              <a:rPr lang="en-US" altLang="ja-JP" sz="2400" dirty="0"/>
              <a:t> </a:t>
            </a:r>
            <a:r>
              <a:rPr lang="en-US" altLang="ja-JP" sz="2400" dirty="0" err="1"/>
              <a:t>sablier</a:t>
            </a:r>
            <a:r>
              <a:rPr lang="en-US" altLang="ja-JP" sz="2400" dirty="0"/>
              <a:t> »</a:t>
            </a:r>
            <a:endParaRPr lang="en-US" sz="24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ABA6015-FD53-044C-9208-1C4695F05599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B6F04A-844D-9B4B-9D89-27769A768A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004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 typeface="Arial"/>
              <a:buChar char="•"/>
            </a:pPr>
            <a:endParaRPr lang="fr-FR" dirty="0"/>
          </a:p>
          <a:p>
            <a:pPr marL="342900" indent="-342900">
              <a:buFont typeface="Arial"/>
              <a:buChar char="•"/>
            </a:pPr>
            <a:r>
              <a:rPr lang="fr-FR" dirty="0"/>
              <a:t>1976 : 8.000 </a:t>
            </a:r>
            <a:r>
              <a:rPr lang="fr-FR" i="1" dirty="0" err="1"/>
              <a:t>minimexés</a:t>
            </a:r>
            <a:r>
              <a:rPr lang="fr-FR" dirty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fr-FR" dirty="0"/>
              <a:t>1996 : 76.000</a:t>
            </a:r>
          </a:p>
          <a:p>
            <a:pPr marL="342900" indent="-342900">
              <a:buFont typeface="Arial"/>
              <a:buChar char="•"/>
            </a:pPr>
            <a:r>
              <a:rPr lang="fr-FR" dirty="0"/>
              <a:t>2013 : 98.000 RIS</a:t>
            </a:r>
          </a:p>
          <a:p>
            <a:pPr marL="342900" indent="-342900">
              <a:buFont typeface="Arial"/>
              <a:buChar char="•"/>
            </a:pPr>
            <a:r>
              <a:rPr lang="fr-FR" dirty="0"/>
              <a:t>2015 : </a:t>
            </a:r>
            <a:r>
              <a:rPr lang="fr-FR" dirty="0">
                <a:solidFill>
                  <a:srgbClr val="FF0000"/>
                </a:solidFill>
              </a:rPr>
              <a:t>115.137 RIS</a:t>
            </a:r>
          </a:p>
          <a:p>
            <a:pPr marL="342900" indent="-342900">
              <a:buFont typeface="Arial"/>
              <a:buChar char="•"/>
            </a:pPr>
            <a:r>
              <a:rPr lang="fr-FR" dirty="0"/>
              <a:t>2018 : </a:t>
            </a:r>
            <a:r>
              <a:rPr lang="fr-BE" i="1" dirty="0"/>
              <a:t>145.126 RIS</a:t>
            </a:r>
          </a:p>
          <a:p>
            <a:pPr marL="342900" indent="-342900">
              <a:buFont typeface="Arial"/>
              <a:buChar char="•"/>
            </a:pPr>
            <a:r>
              <a:rPr lang="fr-BE" i="1" dirty="0"/>
              <a:t>2021 : 150. 115</a:t>
            </a:r>
          </a:p>
          <a:p>
            <a:endParaRPr lang="fr-FR" dirty="0"/>
          </a:p>
          <a:p>
            <a:endParaRPr lang="fr-FR" dirty="0"/>
          </a:p>
          <a:p>
            <a:pPr marL="342900" indent="-342900">
              <a:buFont typeface="Arial"/>
              <a:buChar char="•"/>
            </a:pPr>
            <a:r>
              <a:rPr lang="fr-FR" dirty="0"/>
              <a:t>Les jeunes âgés de 18 à 24 ans représentent 30,7% des bénéficiaires du revenu d’intégration sociale (RIS), alors qu’ils composent 10,7% de la population belge.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Non recours : la double peine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82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7474" name="Titre 1"/>
          <p:cNvSpPr>
            <a:spLocks noGrp="1"/>
          </p:cNvSpPr>
          <p:nvPr>
            <p:ph type="title" idx="4294967295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47688" lvl="1" indent="-273050" algn="l" rt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critiques de l’Etat social « providence »</a:t>
            </a:r>
            <a:endParaRPr lang="en-US" sz="3700" b="1" u="sng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8011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2E7A5F3-E63E-4C4D-AA4D-67D4E2932476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28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17477" name="Espace réservé du contenu 2">
            <a:extLst>
              <a:ext uri="{FF2B5EF4-FFF2-40B4-BE49-F238E27FC236}">
                <a16:creationId xmlns:a16="http://schemas.microsoft.com/office/drawing/2014/main" id="{C25C59B2-18D1-7930-992A-34B6F699721B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38407570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5114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417605" y="624468"/>
            <a:ext cx="7328346" cy="5913405"/>
          </a:xfrm>
        </p:spPr>
        <p:txBody>
          <a:bodyPr>
            <a:noAutofit/>
          </a:bodyPr>
          <a:lstStyle/>
          <a:p>
            <a:r>
              <a:rPr lang="fr-FR" sz="2400" dirty="0"/>
              <a:t>Pendant presque un siècle, la construction de l'Etat-providence a constitué l'horizon naturel du progrès social dans les pays industriels. Cet </a:t>
            </a:r>
            <a:r>
              <a:rPr lang="fr-FR" sz="2400" dirty="0">
                <a:solidFill>
                  <a:srgbClr val="FF0000"/>
                </a:solidFill>
              </a:rPr>
              <a:t>Etat-providence </a:t>
            </a:r>
            <a:r>
              <a:rPr lang="fr-FR" sz="2400" dirty="0"/>
              <a:t>est aujourd'hui </a:t>
            </a:r>
            <a:r>
              <a:rPr lang="fr-FR" sz="2400" dirty="0">
                <a:solidFill>
                  <a:srgbClr val="FF0000"/>
                </a:solidFill>
              </a:rPr>
              <a:t>mal en point.</a:t>
            </a:r>
            <a:r>
              <a:rPr lang="fr-FR" sz="2400" dirty="0"/>
              <a:t> Il est d'abord devenu trop coûteux ! </a:t>
            </a:r>
          </a:p>
          <a:p>
            <a:r>
              <a:rPr lang="fr-FR" sz="2400" dirty="0"/>
              <a:t>Pour faire face à la hausse des dépenses sociales, les prélèvements obligatoires ont crû très rapidement, menaçant du même coup la compétitivité des entreprises et le dynamisme de l'économie. Mais l'Etat-providence est surtout devenu une </a:t>
            </a:r>
            <a:r>
              <a:rPr lang="fr-FR" sz="2400" dirty="0">
                <a:solidFill>
                  <a:srgbClr val="FF0000"/>
                </a:solidFill>
              </a:rPr>
              <a:t>machinerie de plus en plus opaque et bureaucratique</a:t>
            </a:r>
            <a:r>
              <a:rPr lang="fr-FR" sz="2400" dirty="0"/>
              <a:t>. Les principes de solidarité et de redistribution qui le commandent, n'apparaissent plus clairement. </a:t>
            </a:r>
            <a:r>
              <a:rPr lang="fr-FR" sz="2400" dirty="0">
                <a:solidFill>
                  <a:srgbClr val="FF0000"/>
                </a:solidFill>
              </a:rPr>
              <a:t>La crise de l'Etat-providence est culturelle et morale plus encore qu'économique.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49" y="781057"/>
            <a:ext cx="3627618" cy="529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59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rsonnes se serrant la main">
            <a:extLst>
              <a:ext uri="{FF2B5EF4-FFF2-40B4-BE49-F238E27FC236}">
                <a16:creationId xmlns:a16="http://schemas.microsoft.com/office/drawing/2014/main" id="{5AB8069E-7653-F575-AB44-6EC4DBE882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0855" b="1414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93D75D5-B686-EC46-9175-B0ABA2C34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Qu’est ce que la social-démocratie?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A6BD11-291D-A74F-ACEC-5306C9B3E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68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1E961-24A3-B64F-912B-71070ED850A3}" type="slidenum">
              <a:rPr lang="fr-FR"/>
              <a:pPr>
                <a:defRPr/>
              </a:pPr>
              <a:t>30</a:t>
            </a:fld>
            <a:endParaRPr lang="fr-FR"/>
          </a:p>
        </p:txBody>
      </p:sp>
      <p:sp>
        <p:nvSpPr>
          <p:cNvPr id="661506" name="Titre 1"/>
          <p:cNvSpPr>
            <a:spLocks noGrp="1"/>
          </p:cNvSpPr>
          <p:nvPr>
            <p:ph type="title" idx="4294967295"/>
          </p:nvPr>
        </p:nvSpPr>
        <p:spPr>
          <a:xfrm>
            <a:off x="2101850" y="146030"/>
            <a:ext cx="8001000" cy="52548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BE" sz="2400" b="1" dirty="0">
                <a:solidFill>
                  <a:srgbClr val="D1282E"/>
                </a:solidFill>
                <a:latin typeface="Times" pitchFamily="2" charset="0"/>
              </a:rPr>
              <a:t>L’ESA comme référentiel et idéologie</a:t>
            </a:r>
          </a:p>
        </p:txBody>
      </p:sp>
      <p:sp>
        <p:nvSpPr>
          <p:cNvPr id="661507" name="Rectangle 3"/>
          <p:cNvSpPr>
            <a:spLocks noChangeArrowheads="1"/>
          </p:cNvSpPr>
          <p:nvPr/>
        </p:nvSpPr>
        <p:spPr bwMode="auto">
          <a:xfrm>
            <a:off x="2460625" y="1785938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 eaLnBrk="1" hangingPunct="1">
              <a:defRPr/>
            </a:pPr>
            <a:endParaRPr lang="fr-FR">
              <a:latin typeface="Times New Roman" charset="0"/>
            </a:endParaRPr>
          </a:p>
          <a:p>
            <a:pPr algn="just" eaLnBrk="1" hangingPunct="1">
              <a:defRPr/>
            </a:pPr>
            <a:endParaRPr lang="fr-FR"/>
          </a:p>
        </p:txBody>
      </p:sp>
      <p:sp>
        <p:nvSpPr>
          <p:cNvPr id="661508" name="Rectangle 4"/>
          <p:cNvSpPr>
            <a:spLocks noChangeArrowheads="1"/>
          </p:cNvSpPr>
          <p:nvPr/>
        </p:nvSpPr>
        <p:spPr bwMode="auto">
          <a:xfrm>
            <a:off x="1668462" y="304801"/>
            <a:ext cx="8085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fr-FR"/>
          </a:p>
        </p:txBody>
      </p:sp>
      <p:graphicFrame>
        <p:nvGraphicFramePr>
          <p:cNvPr id="113671" name="Object 5"/>
          <p:cNvGraphicFramePr>
            <a:graphicFrameLocks noChangeAspect="1"/>
          </p:cNvGraphicFramePr>
          <p:nvPr/>
        </p:nvGraphicFramePr>
        <p:xfrm>
          <a:off x="1668462" y="743229"/>
          <a:ext cx="8770446" cy="546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Document" r:id="rId4" imgW="5854700" imgH="4343400" progId="Word.Document.8">
                  <p:embed/>
                </p:oleObj>
              </mc:Choice>
              <mc:Fallback>
                <p:oleObj name="Document" r:id="rId4" imgW="5854700" imgH="4343400" progId="Word.Document.8">
                  <p:embed/>
                  <p:pic>
                    <p:nvPicPr>
                      <p:cNvPr id="11367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462" y="743229"/>
                        <a:ext cx="8770446" cy="54664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1510" name="Rectangle 6"/>
          <p:cNvSpPr>
            <a:spLocks noChangeArrowheads="1"/>
          </p:cNvSpPr>
          <p:nvPr/>
        </p:nvSpPr>
        <p:spPr bwMode="auto">
          <a:xfrm>
            <a:off x="2101850" y="6408518"/>
            <a:ext cx="701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fr-FR"/>
          </a:p>
        </p:txBody>
      </p:sp>
      <p:graphicFrame>
        <p:nvGraphicFramePr>
          <p:cNvPr id="113673" name="Object 7"/>
          <p:cNvGraphicFramePr>
            <a:graphicFrameLocks noChangeAspect="1"/>
          </p:cNvGraphicFramePr>
          <p:nvPr/>
        </p:nvGraphicFramePr>
        <p:xfrm>
          <a:off x="1967768" y="6363971"/>
          <a:ext cx="65532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Document" r:id="rId6" imgW="5765800" imgH="355600" progId="Word.Document.8">
                  <p:embed/>
                </p:oleObj>
              </mc:Choice>
              <mc:Fallback>
                <p:oleObj name="Document" r:id="rId6" imgW="5765800" imgH="355600" progId="Word.Document.8">
                  <p:embed/>
                  <p:pic>
                    <p:nvPicPr>
                      <p:cNvPr id="11367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7768" y="6363971"/>
                        <a:ext cx="65532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22234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375658"/>
            <a:ext cx="7162055" cy="951886"/>
          </a:xfrm>
        </p:spPr>
        <p:txBody>
          <a:bodyPr/>
          <a:lstStyle/>
          <a:p>
            <a:r>
              <a:rPr lang="fr-FR" b="1" dirty="0">
                <a:latin typeface="Times" pitchFamily="2" charset="0"/>
              </a:rPr>
              <a:t>Etat </a:t>
            </a:r>
            <a:r>
              <a:rPr lang="fr-FR" b="1" dirty="0" err="1">
                <a:solidFill>
                  <a:srgbClr val="008000"/>
                </a:solidFill>
                <a:latin typeface="Times" pitchFamily="2" charset="0"/>
              </a:rPr>
              <a:t>reseau</a:t>
            </a:r>
            <a:endParaRPr lang="fr-FR" b="1" dirty="0">
              <a:solidFill>
                <a:srgbClr val="008000"/>
              </a:solidFill>
              <a:latin typeface="Times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908050" lvl="1" indent="-436563"/>
            <a:r>
              <a:rPr lang="fr-FR" sz="3600" b="1" dirty="0">
                <a:solidFill>
                  <a:srgbClr val="FF00FF"/>
                </a:solidFill>
                <a:latin typeface="Times New Roman" charset="0"/>
              </a:rPr>
              <a:t>Droits  :</a:t>
            </a:r>
            <a:r>
              <a:rPr lang="fr-FR" sz="3600" b="1" dirty="0">
                <a:latin typeface="Times New Roman" charset="0"/>
              </a:rPr>
              <a:t> Autonomie </a:t>
            </a:r>
            <a:r>
              <a:rPr lang="fr-FR" sz="3600" dirty="0">
                <a:latin typeface="Times New Roman" charset="0"/>
              </a:rPr>
              <a:t>(dimension individuelle)</a:t>
            </a:r>
          </a:p>
          <a:p>
            <a:pPr marL="908050" lvl="1" indent="-436563"/>
            <a:r>
              <a:rPr lang="fr-FR" sz="3600" b="1" dirty="0">
                <a:solidFill>
                  <a:srgbClr val="FF00FF"/>
                </a:solidFill>
                <a:latin typeface="Times New Roman" charset="0"/>
              </a:rPr>
              <a:t>Acteurs-clefs : </a:t>
            </a:r>
            <a:r>
              <a:rPr lang="fr-FR" sz="3600" b="1" dirty="0">
                <a:latin typeface="Times New Roman" charset="0"/>
              </a:rPr>
              <a:t>pluralité d</a:t>
            </a:r>
            <a:r>
              <a:rPr lang="ja-JP" altLang="fr-FR" sz="3600" b="1" dirty="0">
                <a:latin typeface="Times New Roman" charset="0"/>
              </a:rPr>
              <a:t>’</a:t>
            </a:r>
            <a:r>
              <a:rPr lang="fr-FR" sz="3600" b="1" dirty="0">
                <a:latin typeface="Times New Roman" charset="0"/>
              </a:rPr>
              <a:t>associations et de dispositifs, en réseau</a:t>
            </a:r>
          </a:p>
          <a:p>
            <a:pPr marL="908050" lvl="1" indent="-436563"/>
            <a:r>
              <a:rPr lang="fr-FR" sz="3600" b="1" dirty="0">
                <a:solidFill>
                  <a:srgbClr val="FF00FF"/>
                </a:solidFill>
                <a:latin typeface="Times New Roman" charset="0"/>
              </a:rPr>
              <a:t>Fonctions : </a:t>
            </a:r>
            <a:r>
              <a:rPr lang="fr-FR" sz="3600" dirty="0">
                <a:latin typeface="Times New Roman" charset="0"/>
              </a:rPr>
              <a:t>R</a:t>
            </a:r>
            <a:r>
              <a:rPr lang="fr-FR" sz="3600" dirty="0">
                <a:latin typeface="Times New Roman" charset="0"/>
                <a:ea typeface="ヒラギノ角ゴ ProN W3" charset="0"/>
                <a:cs typeface="ヒラギノ角ゴ ProN W3" charset="0"/>
              </a:rPr>
              <a:t>ég</a:t>
            </a:r>
            <a:r>
              <a:rPr lang="fr-FR" sz="3600" dirty="0">
                <a:latin typeface="Times New Roman" charset="0"/>
              </a:rPr>
              <a:t>ulation politique qui se </a:t>
            </a:r>
            <a:r>
              <a:rPr lang="fr-FR" sz="3600" dirty="0" err="1">
                <a:latin typeface="Times New Roman" charset="0"/>
              </a:rPr>
              <a:t>d</a:t>
            </a:r>
            <a:r>
              <a:rPr lang="fr-FR" sz="3600" dirty="0" err="1">
                <a:latin typeface="Times New Roman" charset="0"/>
                <a:ea typeface="ヒラギノ角ゴ ProN W3" charset="0"/>
                <a:cs typeface="ヒラギノ角ゴ ProN W3" charset="0"/>
              </a:rPr>
              <a:t>év</a:t>
            </a:r>
            <a:r>
              <a:rPr lang="fr-FR" sz="3600" dirty="0" err="1">
                <a:latin typeface="Times New Roman" charset="0"/>
              </a:rPr>
              <a:t>erticalise</a:t>
            </a:r>
            <a:r>
              <a:rPr lang="fr-FR" sz="3600" dirty="0">
                <a:latin typeface="Times New Roman" charset="0"/>
              </a:rPr>
              <a:t>  (contrat, partenariat, concertation, participation, évaluation)</a:t>
            </a:r>
          </a:p>
          <a:p>
            <a:pPr marL="908050" lvl="1" indent="-436563"/>
            <a:r>
              <a:rPr lang="fr-FR" sz="3600" b="1" dirty="0">
                <a:solidFill>
                  <a:srgbClr val="FF00FF"/>
                </a:solidFill>
                <a:latin typeface="Times New Roman" charset="0"/>
              </a:rPr>
              <a:t>Horizon </a:t>
            </a:r>
            <a:r>
              <a:rPr lang="fr-FR" sz="3600" dirty="0">
                <a:solidFill>
                  <a:srgbClr val="FF00FF"/>
                </a:solidFill>
                <a:latin typeface="Times New Roman" charset="0"/>
              </a:rPr>
              <a:t>:  </a:t>
            </a:r>
            <a:r>
              <a:rPr lang="fr-FR" sz="3600" b="1" dirty="0">
                <a:latin typeface="Times New Roman" charset="0"/>
              </a:rPr>
              <a:t>socio-relationnel </a:t>
            </a:r>
            <a:r>
              <a:rPr lang="fr-FR" sz="3600" dirty="0">
                <a:latin typeface="Times New Roman" charset="0"/>
              </a:rPr>
              <a:t>(reconnaissance, autonomie, capacitation)</a:t>
            </a:r>
          </a:p>
          <a:p>
            <a:pPr marL="908050" lvl="1" indent="-436563"/>
            <a:r>
              <a:rPr lang="fr-FR" sz="3600" b="1" dirty="0">
                <a:solidFill>
                  <a:srgbClr val="FF00FF"/>
                </a:solidFill>
                <a:latin typeface="Times New Roman" charset="0"/>
              </a:rPr>
              <a:t>Individu : </a:t>
            </a:r>
            <a:r>
              <a:rPr lang="fr-FR" sz="3600" b="1" dirty="0">
                <a:latin typeface="Times New Roman" charset="0"/>
              </a:rPr>
              <a:t>autonome, capable</a:t>
            </a:r>
          </a:p>
        </p:txBody>
      </p:sp>
    </p:spTree>
    <p:extLst>
      <p:ext uri="{BB962C8B-B14F-4D97-AF65-F5344CB8AC3E}">
        <p14:creationId xmlns:p14="http://schemas.microsoft.com/office/powerpoint/2010/main" val="3960087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C6F3C-3867-8844-9857-0D1687A580C8}" type="slidenum">
              <a:rPr lang="fr-FR"/>
              <a:pPr>
                <a:defRPr/>
              </a:pPr>
              <a:t>32</a:t>
            </a:fld>
            <a:endParaRPr lang="fr-FR"/>
          </a:p>
        </p:txBody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52600"/>
            <a:ext cx="8001000" cy="4267200"/>
          </a:xfrm>
        </p:spPr>
        <p:txBody>
          <a:bodyPr/>
          <a:lstStyle/>
          <a:p>
            <a:pPr lvl="2" algn="just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fr-FR" sz="1200">
                <a:latin typeface="Times New Roman" charset="0"/>
              </a:rPr>
              <a:t>		</a:t>
            </a:r>
          </a:p>
          <a:p>
            <a:pPr algn="just" eaLnBrk="1" hangingPunct="1">
              <a:defRPr/>
            </a:pPr>
            <a:endParaRPr lang="fr-FR">
              <a:latin typeface="Times New Roman" charset="0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r-FR" sz="1400"/>
          </a:p>
        </p:txBody>
      </p:sp>
      <p:sp>
        <p:nvSpPr>
          <p:cNvPr id="189445" name="Rectangle 4"/>
          <p:cNvSpPr>
            <a:spLocks noChangeArrowheads="1"/>
          </p:cNvSpPr>
          <p:nvPr/>
        </p:nvSpPr>
        <p:spPr bwMode="auto">
          <a:xfrm>
            <a:off x="3089031" y="1592264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fr-FR" sz="2400"/>
          </a:p>
        </p:txBody>
      </p:sp>
      <p:graphicFrame>
        <p:nvGraphicFramePr>
          <p:cNvPr id="877597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636330"/>
              </p:ext>
            </p:extLst>
          </p:nvPr>
        </p:nvGraphicFramePr>
        <p:xfrm>
          <a:off x="689811" y="336885"/>
          <a:ext cx="10780294" cy="6384590"/>
        </p:xfrm>
        <a:graphic>
          <a:graphicData uri="http://schemas.openxmlformats.org/drawingml/2006/table">
            <a:tbl>
              <a:tblPr/>
              <a:tblGrid>
                <a:gridCol w="359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8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0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6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charset="0"/>
                      </a:endParaRPr>
                    </a:p>
                  </a:txBody>
                  <a:tcPr marL="84406" marR="84406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</a:rPr>
                        <a:t>ACTION OFFENSIVE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charset="0"/>
                      </a:endParaRPr>
                    </a:p>
                  </a:txBody>
                  <a:tcPr marL="84406" marR="84406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</a:rPr>
                        <a:t>ACTION DEFENSIVE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charset="0"/>
                      </a:endParaRPr>
                    </a:p>
                  </a:txBody>
                  <a:tcPr marL="84406" marR="84406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3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</a:rPr>
                        <a:t>NIVEAU SOCIETAL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</a:rPr>
                        <a:t>       (finalités)</a:t>
                      </a:r>
                    </a:p>
                  </a:txBody>
                  <a:tcPr marL="84406" marR="84406"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B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</a:rPr>
                        <a:t>Mouvement social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B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</a:rPr>
                        <a:t>(Porteur d’une alternative globale) 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ヒラギノ角ゴ Pro W3" charset="0"/>
                      </a:endParaRPr>
                    </a:p>
                  </a:txBody>
                  <a:tcPr marL="84406" marR="84406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B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</a:rPr>
                        <a:t>Action critique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B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</a:rPr>
                        <a:t>(Contestation du modèle dominant) 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ヒラギノ角ゴ Pro W3" charset="0"/>
                      </a:endParaRPr>
                    </a:p>
                  </a:txBody>
                  <a:tcPr marL="84406" marR="84406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2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B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</a:rPr>
                        <a:t>INSTITUTION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B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</a:rPr>
                        <a:t>(Pouvoir de décision)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ヒラギノ角ゴ Pro W3" charset="0"/>
                      </a:endParaRPr>
                    </a:p>
                  </a:txBody>
                  <a:tcPr marL="84406" marR="84406"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B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</a:rPr>
                        <a:t>Groupe de pression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ヒラギノ角ゴ Pro W3" charset="0"/>
                      </a:endParaRPr>
                    </a:p>
                  </a:txBody>
                  <a:tcPr marL="84406" marR="84406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B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</a:rPr>
                        <a:t>Conduite de blocage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ヒラギノ角ゴ Pro W3" charset="0"/>
                      </a:endParaRPr>
                    </a:p>
                  </a:txBody>
                  <a:tcPr marL="84406" marR="84406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1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B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</a:rPr>
                        <a:t>ORGANISATION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B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</a:rPr>
                        <a:t>(Fonctionnement)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ヒラギノ角ゴ Pro W3" charset="0"/>
                      </a:endParaRPr>
                    </a:p>
                  </a:txBody>
                  <a:tcPr marL="84406" marR="84406"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B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</a:rPr>
                        <a:t>Action de modernisation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ヒラギノ角ゴ Pro W3" charset="0"/>
                      </a:endParaRPr>
                    </a:p>
                  </a:txBody>
                  <a:tcPr marL="84406" marR="84406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fr-B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ヒラギノ角ゴ Pro W3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B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</a:rPr>
                        <a:t>Action de d</a:t>
                      </a:r>
                      <a:r>
                        <a:rPr kumimoji="0" lang="fr-FR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N W3" charset="0"/>
                          <a:cs typeface="ヒラギノ角ゴ ProN W3" charset="0"/>
                        </a:rPr>
                        <a:t>éf</a:t>
                      </a:r>
                      <a:r>
                        <a:rPr kumimoji="0" lang="fr-FR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</a:rPr>
                        <a:t>e</a:t>
                      </a:r>
                      <a:r>
                        <a:rPr kumimoji="0" lang="fr-BE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</a:rPr>
                        <a:t>nse</a:t>
                      </a:r>
                      <a:endParaRPr kumimoji="0" lang="fr-B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ヒラギノ角ゴ Pro W3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ヒラギノ角ゴ Pro W3" charset="0"/>
                      </a:endParaRPr>
                    </a:p>
                  </a:txBody>
                  <a:tcPr marL="84406" marR="84406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185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Fumées provenant d’un motorisation de la motorisation">
            <a:extLst>
              <a:ext uri="{FF2B5EF4-FFF2-40B4-BE49-F238E27FC236}">
                <a16:creationId xmlns:a16="http://schemas.microsoft.com/office/drawing/2014/main" id="{AA001966-2F92-5306-E91F-0A65D351E8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666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085052D-CB38-F846-B4EF-83114F069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Crise et mutation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5BA9DC3-0DEF-6E46-A15F-188B5E35A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730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fr-BE" sz="1200">
                <a:solidFill>
                  <a:srgbClr val="FFFFFF"/>
                </a:solidFill>
                <a:latin typeface="Georgia" charset="0"/>
              </a:rPr>
              <a:t>Sociologie -A. Franssen</a:t>
            </a:r>
          </a:p>
        </p:txBody>
      </p:sp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838200" y="274638"/>
            <a:ext cx="105156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fr-FR" sz="3200" dirty="0">
                <a:ea typeface="ヒラギノ角ゴ Pro W3" charset="0"/>
              </a:rPr>
              <a:t>Dans le cadre du modèle culturel de la société industrielle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fr-FR" sz="3200" dirty="0">
                <a:solidFill>
                  <a:srgbClr val="FF0000"/>
                </a:solidFill>
                <a:latin typeface="Georgia" charset="0"/>
                <a:ea typeface="ヒラギノ角ゴ Pro W3" charset="0"/>
              </a:rPr>
              <a:t>Progrès</a:t>
            </a:r>
          </a:p>
          <a:p>
            <a:pPr marL="457200" indent="-457200">
              <a:buFont typeface="Arial"/>
              <a:buChar char="•"/>
            </a:pPr>
            <a:r>
              <a:rPr lang="fr-FR" sz="3200" dirty="0">
                <a:solidFill>
                  <a:srgbClr val="FF0000"/>
                </a:solidFill>
                <a:latin typeface="Georgia" charset="0"/>
                <a:ea typeface="ヒラギノ角ゴ Pro W3" charset="0"/>
              </a:rPr>
              <a:t>Raison</a:t>
            </a:r>
          </a:p>
          <a:p>
            <a:pPr marL="457200" indent="-457200">
              <a:buFont typeface="Arial"/>
              <a:buChar char="•"/>
            </a:pPr>
            <a:r>
              <a:rPr lang="fr-FR" sz="3200" dirty="0">
                <a:solidFill>
                  <a:srgbClr val="FF0000"/>
                </a:solidFill>
                <a:latin typeface="Georgia" charset="0"/>
                <a:ea typeface="ヒラギノ角ゴ Pro W3" charset="0"/>
              </a:rPr>
              <a:t>Egalité</a:t>
            </a:r>
          </a:p>
          <a:p>
            <a:pPr marL="457200" indent="-457200">
              <a:buFont typeface="Arial"/>
              <a:buChar char="•"/>
            </a:pPr>
            <a:r>
              <a:rPr lang="fr-FR" sz="3200" dirty="0">
                <a:solidFill>
                  <a:srgbClr val="FF0000"/>
                </a:solidFill>
                <a:latin typeface="Georgia" charset="0"/>
                <a:ea typeface="ヒラギノ角ゴ Pro W3" charset="0"/>
              </a:rPr>
              <a:t>Devoir</a:t>
            </a:r>
          </a:p>
          <a:p>
            <a:pPr marL="457200" indent="-457200">
              <a:buFont typeface="Arial"/>
              <a:buChar char="•"/>
            </a:pPr>
            <a:r>
              <a:rPr lang="fr-FR" sz="3200" dirty="0">
                <a:solidFill>
                  <a:srgbClr val="FF0000"/>
                </a:solidFill>
                <a:latin typeface="Georgia" charset="0"/>
                <a:ea typeface="ヒラギノ角ゴ Pro W3" charset="0"/>
              </a:rPr>
              <a:t>Etat-nation</a:t>
            </a:r>
            <a:endParaRPr lang="fr-FR" sz="3200" dirty="0">
              <a:latin typeface="Georgia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62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508916"/>
              </p:ext>
            </p:extLst>
          </p:nvPr>
        </p:nvGraphicFramePr>
        <p:xfrm>
          <a:off x="0" y="0"/>
          <a:ext cx="12192000" cy="7833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2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6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41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Société industrielle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Société</a:t>
                      </a:r>
                      <a:r>
                        <a:rPr lang="fr-FR" sz="2400" baseline="0" dirty="0"/>
                        <a:t> « post »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8868">
                <a:tc>
                  <a:txBody>
                    <a:bodyPr/>
                    <a:lstStyle/>
                    <a:p>
                      <a:r>
                        <a:rPr lang="fr-FR" sz="1800" b="1" dirty="0"/>
                        <a:t>Gestion des ressources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baseline="0" dirty="0"/>
                        <a:t>Progrès</a:t>
                      </a:r>
                    </a:p>
                    <a:p>
                      <a:endParaRPr lang="fr-FR" sz="2000" b="1" baseline="0" dirty="0"/>
                    </a:p>
                    <a:p>
                      <a:r>
                        <a:rPr lang="fr-FR" sz="2000" b="1" i="1" baseline="0" dirty="0"/>
                        <a:t>Bourgeoise capitaliste industrielle/mouvement ouvrier</a:t>
                      </a:r>
                      <a:endParaRPr lang="fr-FR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 « Développement</a:t>
                      </a:r>
                      <a:r>
                        <a:rPr lang="fr-FR" sz="2000" b="1" baseline="0" dirty="0"/>
                        <a:t> durable » / Transition/Collapse</a:t>
                      </a:r>
                    </a:p>
                    <a:p>
                      <a:endParaRPr lang="fr-FR" sz="2000" b="1" baseline="0" dirty="0"/>
                    </a:p>
                    <a:p>
                      <a:r>
                        <a:rPr lang="fr-FR" sz="2000" b="1" baseline="0" dirty="0">
                          <a:solidFill>
                            <a:srgbClr val="008000"/>
                          </a:solidFill>
                        </a:rPr>
                        <a:t>Mouvements écologistes// </a:t>
                      </a:r>
                      <a:r>
                        <a:rPr lang="fr-FR" sz="2000" b="1" baseline="0" dirty="0" err="1">
                          <a:solidFill>
                            <a:srgbClr val="660066"/>
                          </a:solidFill>
                        </a:rPr>
                        <a:t>carbo</a:t>
                      </a:r>
                      <a:r>
                        <a:rPr lang="fr-FR" sz="2000" b="1" baseline="0" dirty="0">
                          <a:solidFill>
                            <a:srgbClr val="660066"/>
                          </a:solidFill>
                        </a:rPr>
                        <a:t>-capitalisme</a:t>
                      </a:r>
                      <a:endParaRPr lang="fr-FR" sz="20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9179">
                <a:tc>
                  <a:txBody>
                    <a:bodyPr/>
                    <a:lstStyle/>
                    <a:p>
                      <a:r>
                        <a:rPr lang="fr-FR" sz="1800" b="1" dirty="0"/>
                        <a:t>Gestion de l’ordre politique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Raison </a:t>
                      </a:r>
                    </a:p>
                    <a:p>
                      <a:r>
                        <a:rPr lang="fr-FR" sz="2000" b="1" dirty="0"/>
                        <a:t>Démocratie représentative</a:t>
                      </a:r>
                    </a:p>
                    <a:p>
                      <a:r>
                        <a:rPr lang="fr-FR" sz="2000" b="1" i="1" dirty="0"/>
                        <a:t>Luttes pour les droits politiques et sociaux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Autonomie – Participation// </a:t>
                      </a:r>
                      <a:r>
                        <a:rPr lang="fr-FR" sz="2000" b="1" dirty="0">
                          <a:solidFill>
                            <a:srgbClr val="660066"/>
                          </a:solidFill>
                        </a:rPr>
                        <a:t>Autoritarisme </a:t>
                      </a:r>
                      <a:r>
                        <a:rPr lang="mr-IN" sz="2000" b="1" dirty="0">
                          <a:solidFill>
                            <a:srgbClr val="660066"/>
                          </a:solidFill>
                        </a:rPr>
                        <a:t>–</a:t>
                      </a:r>
                      <a:r>
                        <a:rPr lang="fr-FR" sz="2000" b="1" dirty="0">
                          <a:solidFill>
                            <a:srgbClr val="660066"/>
                          </a:solidFill>
                        </a:rPr>
                        <a:t> populisme </a:t>
                      </a:r>
                      <a:r>
                        <a:rPr lang="mr-IN" sz="2000" b="1" dirty="0">
                          <a:solidFill>
                            <a:srgbClr val="660066"/>
                          </a:solidFill>
                        </a:rPr>
                        <a:t>–</a:t>
                      </a:r>
                      <a:r>
                        <a:rPr lang="fr-FR" sz="2000" b="1" dirty="0">
                          <a:solidFill>
                            <a:srgbClr val="660066"/>
                          </a:solidFill>
                        </a:rPr>
                        <a:t> gouvernance technocratique</a:t>
                      </a:r>
                    </a:p>
                    <a:p>
                      <a:r>
                        <a:rPr lang="fr-FR" sz="2000" b="1" dirty="0">
                          <a:solidFill>
                            <a:srgbClr val="00B050"/>
                          </a:solidFill>
                        </a:rPr>
                        <a:t>Citoyenneté, démocratie délibérative</a:t>
                      </a:r>
                    </a:p>
                    <a:p>
                      <a:endParaRPr lang="fr-FR" sz="2000" b="1" dirty="0">
                        <a:solidFill>
                          <a:srgbClr val="660066"/>
                        </a:solidFill>
                      </a:endParaRPr>
                    </a:p>
                    <a:p>
                      <a:endParaRPr lang="fr-FR" sz="20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9179">
                <a:tc>
                  <a:txBody>
                    <a:bodyPr/>
                    <a:lstStyle/>
                    <a:p>
                      <a:r>
                        <a:rPr lang="fr-FR" sz="1800" b="1" dirty="0"/>
                        <a:t>Gestion du Consensus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Egalité</a:t>
                      </a:r>
                      <a:r>
                        <a:rPr lang="fr-FR" sz="2000" b="1" baseline="0" dirty="0"/>
                        <a:t> </a:t>
                      </a:r>
                    </a:p>
                    <a:p>
                      <a:endParaRPr lang="fr-FR" sz="2000" b="1" baseline="0" dirty="0"/>
                    </a:p>
                    <a:p>
                      <a:r>
                        <a:rPr lang="fr-FR" sz="2000" b="1" i="1" baseline="0" dirty="0"/>
                        <a:t>Luttes pour la redistribution</a:t>
                      </a:r>
                      <a:endParaRPr lang="fr-FR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Reconnaissance//</a:t>
                      </a:r>
                      <a:r>
                        <a:rPr lang="fr-FR" sz="2000" b="1" dirty="0">
                          <a:solidFill>
                            <a:srgbClr val="660066"/>
                          </a:solidFill>
                        </a:rPr>
                        <a:t>Rejet</a:t>
                      </a:r>
                    </a:p>
                    <a:p>
                      <a:endParaRPr lang="fr-FR" sz="2000" b="1" dirty="0">
                        <a:solidFill>
                          <a:srgbClr val="660066"/>
                        </a:solidFill>
                      </a:endParaRPr>
                    </a:p>
                    <a:p>
                      <a:r>
                        <a:rPr lang="fr-FR" sz="2000" b="1" dirty="0">
                          <a:solidFill>
                            <a:srgbClr val="00B050"/>
                          </a:solidFill>
                        </a:rPr>
                        <a:t>Luttes pour la reconnaissance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943">
                <a:tc>
                  <a:txBody>
                    <a:bodyPr/>
                    <a:lstStyle/>
                    <a:p>
                      <a:r>
                        <a:rPr lang="fr-FR" sz="1800" b="1" dirty="0"/>
                        <a:t>Gestion de la socialisation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Devoir </a:t>
                      </a:r>
                    </a:p>
                    <a:p>
                      <a:r>
                        <a:rPr lang="fr-FR" sz="2000" b="1" i="1" dirty="0"/>
                        <a:t>Hiérarchie et rôles sociaux</a:t>
                      </a:r>
                    </a:p>
                    <a:p>
                      <a:r>
                        <a:rPr lang="fr-FR" sz="2000" b="1" i="1" dirty="0"/>
                        <a:t>Patriarcal et paternaliste</a:t>
                      </a:r>
                    </a:p>
                    <a:p>
                      <a:endParaRPr lang="fr-FR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Autonomie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; Autoréalisation</a:t>
                      </a:r>
                    </a:p>
                    <a:p>
                      <a:r>
                        <a:rPr lang="fr-FR" sz="2000" b="1" dirty="0">
                          <a:solidFill>
                            <a:srgbClr val="00B050"/>
                          </a:solidFill>
                        </a:rPr>
                        <a:t>Féminismes, LGBTQUIA+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415">
                <a:tc>
                  <a:txBody>
                    <a:bodyPr/>
                    <a:lstStyle/>
                    <a:p>
                      <a:r>
                        <a:rPr lang="fr-FR" sz="1800" b="1" dirty="0"/>
                        <a:t>Gestion des relations externes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Nation</a:t>
                      </a:r>
                    </a:p>
                    <a:p>
                      <a:endParaRPr lang="fr-FR" sz="2000" b="1" dirty="0"/>
                    </a:p>
                    <a:p>
                      <a:r>
                        <a:rPr lang="fr-FR" sz="2000" b="1" i="1" dirty="0"/>
                        <a:t>Conflits d’hégémonie et mouvements de libération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Transnationalisation</a:t>
                      </a:r>
                      <a:r>
                        <a:rPr lang="fr-FR" sz="2000" b="1" baseline="0" dirty="0"/>
                        <a:t> des pouvoirs et contre-pouvoirs//</a:t>
                      </a:r>
                    </a:p>
                    <a:p>
                      <a:endParaRPr lang="fr-FR" sz="2000" b="1" baseline="0" dirty="0">
                        <a:solidFill>
                          <a:srgbClr val="660066"/>
                        </a:solidFill>
                      </a:endParaRPr>
                    </a:p>
                    <a:p>
                      <a:r>
                        <a:rPr lang="fr-FR" sz="2000" b="1" baseline="0" dirty="0">
                          <a:solidFill>
                            <a:srgbClr val="00B050"/>
                          </a:solidFill>
                        </a:rPr>
                        <a:t>Alter-mondialisme et </a:t>
                      </a:r>
                      <a:r>
                        <a:rPr lang="fr-FR" sz="2000" b="1" baseline="0" dirty="0" err="1">
                          <a:solidFill>
                            <a:srgbClr val="660066"/>
                          </a:solidFill>
                        </a:rPr>
                        <a:t>néo-nationalismes</a:t>
                      </a:r>
                      <a:endParaRPr lang="fr-FR" sz="20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2475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B65B6B-F9C8-6E7C-25F1-138D7A705B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1409" b="432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28DACF0-EDF7-0C4C-90DB-CBE42BD99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Mouvement Ouvrier Chrétien? 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CECDA645-B669-9DA6-C4A7-0B544805D1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9345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1903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48929" y="629266"/>
            <a:ext cx="3667039" cy="5506358"/>
          </a:xfrm>
        </p:spPr>
        <p:txBody>
          <a:bodyPr>
            <a:normAutofit/>
          </a:bodyPr>
          <a:lstStyle/>
          <a:p>
            <a:pPr marL="342900" indent="-342900">
              <a:defRPr/>
            </a:pPr>
            <a:r>
              <a:rPr lang="fr-FR" sz="4000" b="1" dirty="0"/>
              <a:t>1. Des acteurs sociaux dispersés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92608" y="635635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4567433E-8D97-E546-A461-22D91621E679}" type="slidenum">
              <a:rPr lang="fr-FR"/>
              <a:pPr>
                <a:spcAft>
                  <a:spcPts val="600"/>
                </a:spcAft>
                <a:defRPr/>
              </a:pPr>
              <a:t>37</a:t>
            </a:fld>
            <a:endParaRPr lang="fr-FR"/>
          </a:p>
        </p:txBody>
      </p:sp>
      <p:graphicFrame>
        <p:nvGraphicFramePr>
          <p:cNvPr id="1097733" name="Rectangle 3">
            <a:extLst>
              <a:ext uri="{FF2B5EF4-FFF2-40B4-BE49-F238E27FC236}">
                <a16:creationId xmlns:a16="http://schemas.microsoft.com/office/drawing/2014/main" id="{EBEB010F-76A3-D12C-085C-F2EA9B49AA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2430887"/>
              </p:ext>
            </p:extLst>
          </p:nvPr>
        </p:nvGraphicFramePr>
        <p:xfrm>
          <a:off x="5285232" y="722376"/>
          <a:ext cx="6263640" cy="5413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55804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E4AD4577-0F3B-F4C7-CAE2-1E6352A82A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097376"/>
              </p:ext>
            </p:extLst>
          </p:nvPr>
        </p:nvGraphicFramePr>
        <p:xfrm>
          <a:off x="1524001" y="343806"/>
          <a:ext cx="9144000" cy="6359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38928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EE1B2300-4A9F-C6E9-46B8-D33755959C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484216"/>
              </p:ext>
            </p:extLst>
          </p:nvPr>
        </p:nvGraphicFramePr>
        <p:xfrm>
          <a:off x="1981200" y="202664"/>
          <a:ext cx="8432347" cy="665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110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949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8" b="3585"/>
          <a:stretch/>
        </p:blipFill>
        <p:spPr bwMode="auto">
          <a:xfrm>
            <a:off x="838200" y="154440"/>
            <a:ext cx="11352276" cy="6384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6018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xfrm>
            <a:off x="8610600" y="6356350"/>
            <a:ext cx="2743200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17DAA169-C986-7543-8C58-0A1C45FBF4EC}" type="slidenum">
              <a:rPr lang="fr-FR" sz="1900">
                <a:solidFill>
                  <a:srgbClr val="FFFFFF"/>
                </a:solidFill>
                <a:latin typeface="Georgia" charset="0"/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fr-FR" sz="1900">
              <a:solidFill>
                <a:srgbClr val="FFFFFF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283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fr-FR" sz="3800" b="1"/>
              <a:t>2. Nouvelles compositions sociologiques</a:t>
            </a:r>
            <a:r>
              <a:rPr lang="fr-FR" sz="3800"/>
              <a:t> ? </a:t>
            </a:r>
            <a:endParaRPr lang="fr-FR" sz="3800" b="1"/>
          </a:p>
        </p:txBody>
      </p:sp>
      <p:sp>
        <p:nvSpPr>
          <p:cNvPr id="7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274320" lvl="1" indent="0">
              <a:buNone/>
              <a:defRPr/>
            </a:pPr>
            <a:endParaRPr lang="fr-FR" sz="2200" b="1">
              <a:latin typeface="Times New Roman" charset="0"/>
            </a:endParaRPr>
          </a:p>
          <a:p>
            <a:pPr eaLnBrk="1" hangingPunct="1">
              <a:defRPr/>
            </a:pPr>
            <a:endParaRPr lang="fr-FR" sz="2200">
              <a:cs typeface="+mn-cs"/>
            </a:endParaRPr>
          </a:p>
        </p:txBody>
      </p:sp>
      <p:pic>
        <p:nvPicPr>
          <p:cNvPr id="5" name="Picture 2" descr="Image 4">
            <a:extLst>
              <a:ext uri="{FF2B5EF4-FFF2-40B4-BE49-F238E27FC236}">
                <a16:creationId xmlns:a16="http://schemas.microsoft.com/office/drawing/2014/main" id="{441D30E7-B17B-1446-BF8C-6D95A3A25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6471" y="640080"/>
            <a:ext cx="5559370" cy="5577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4567433E-8D97-E546-A461-22D91621E679}" type="slidenum">
              <a:rPr lang="fr-FR"/>
              <a:pPr>
                <a:spcAft>
                  <a:spcPts val="600"/>
                </a:spcAft>
                <a:defRPr/>
              </a:pPr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0344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4000" b="1"/>
              <a:t>2. Nouvelles compositions sociologiques</a:t>
            </a:r>
            <a:r>
              <a:rPr lang="fr-FR" sz="4000"/>
              <a:t> ? </a:t>
            </a:r>
            <a:endParaRPr lang="fr-FR" sz="4000" b="1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8011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4567433E-8D97-E546-A461-22D91621E679}" type="slidenum">
              <a:rPr lang="fr-FR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41</a:t>
            </a:fld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097733" name="Rectangle 3">
            <a:extLst>
              <a:ext uri="{FF2B5EF4-FFF2-40B4-BE49-F238E27FC236}">
                <a16:creationId xmlns:a16="http://schemas.microsoft.com/office/drawing/2014/main" id="{73D1F15A-C0BB-38BA-8BD6-FFACD73B6F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1337494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81867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fr-FR" sz="3800" b="1"/>
              <a:t>2. Nouvelles compositions sociologiques</a:t>
            </a:r>
            <a:r>
              <a:rPr lang="fr-FR" sz="3800"/>
              <a:t> ? </a:t>
            </a:r>
            <a:endParaRPr lang="fr-FR" sz="3800" b="1"/>
          </a:p>
        </p:txBody>
      </p:sp>
      <p:sp>
        <p:nvSpPr>
          <p:cNvPr id="7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274320" lvl="1" indent="0">
              <a:buNone/>
              <a:defRPr/>
            </a:pPr>
            <a:endParaRPr lang="fr-FR" sz="2200" b="1">
              <a:latin typeface="Times New Roman" charset="0"/>
            </a:endParaRPr>
          </a:p>
          <a:p>
            <a:pPr eaLnBrk="1" hangingPunct="1">
              <a:defRPr/>
            </a:pPr>
            <a:endParaRPr lang="fr-FR" sz="2200"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4567433E-8D97-E546-A461-22D91621E679}" type="slidenum">
              <a:rPr lang="fr-FR"/>
              <a:pPr>
                <a:spcAft>
                  <a:spcPts val="600"/>
                </a:spcAft>
                <a:defRPr/>
              </a:pPr>
              <a:t>42</a:t>
            </a:fld>
            <a:endParaRPr lang="fr-FR"/>
          </a:p>
        </p:txBody>
      </p:sp>
      <p:graphicFrame>
        <p:nvGraphicFramePr>
          <p:cNvPr id="1097733" name="ZoneTexte 9">
            <a:extLst>
              <a:ext uri="{FF2B5EF4-FFF2-40B4-BE49-F238E27FC236}">
                <a16:creationId xmlns:a16="http://schemas.microsoft.com/office/drawing/2014/main" id="{1BF9BED4-DC6E-A58A-A584-D4B36D2E8C90}"/>
              </a:ext>
            </a:extLst>
          </p:cNvPr>
          <p:cNvGraphicFramePr/>
          <p:nvPr/>
        </p:nvGraphicFramePr>
        <p:xfrm>
          <a:off x="4541651" y="1499056"/>
          <a:ext cx="6664905" cy="419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84260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fr-FR" sz="3800" b="1"/>
              <a:t>2. Nouvelles compositions sociologiques</a:t>
            </a:r>
            <a:r>
              <a:rPr lang="fr-FR" sz="3800"/>
              <a:t> ? </a:t>
            </a:r>
            <a:endParaRPr lang="fr-FR" sz="3800" b="1"/>
          </a:p>
        </p:txBody>
      </p:sp>
      <p:sp>
        <p:nvSpPr>
          <p:cNvPr id="7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274320" lvl="1" indent="0">
              <a:buNone/>
              <a:defRPr/>
            </a:pPr>
            <a:endParaRPr lang="fr-FR" sz="2200" b="1" dirty="0">
              <a:latin typeface="Times New Roman" charset="0"/>
            </a:endParaRPr>
          </a:p>
          <a:p>
            <a:pPr eaLnBrk="1" hangingPunct="1">
              <a:defRPr/>
            </a:pPr>
            <a:endParaRPr lang="fr-FR" sz="2200" dirty="0"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4567433E-8D97-E546-A461-22D91621E679}" type="slidenum">
              <a:rPr lang="fr-FR"/>
              <a:pPr>
                <a:spcAft>
                  <a:spcPts val="600"/>
                </a:spcAft>
                <a:defRPr/>
              </a:pPr>
              <a:t>43</a:t>
            </a:fld>
            <a:endParaRPr lang="fr-FR"/>
          </a:p>
        </p:txBody>
      </p:sp>
      <p:graphicFrame>
        <p:nvGraphicFramePr>
          <p:cNvPr id="1097733" name="ZoneTexte 9">
            <a:extLst>
              <a:ext uri="{FF2B5EF4-FFF2-40B4-BE49-F238E27FC236}">
                <a16:creationId xmlns:a16="http://schemas.microsoft.com/office/drawing/2014/main" id="{1BF9BED4-DC6E-A58A-A584-D4B36D2E8C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1049192"/>
              </p:ext>
            </p:extLst>
          </p:nvPr>
        </p:nvGraphicFramePr>
        <p:xfrm>
          <a:off x="4371279" y="639521"/>
          <a:ext cx="7189786" cy="5486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E177847D-7B78-BB41-9D1B-2FCD48E941B9}"/>
              </a:ext>
            </a:extLst>
          </p:cNvPr>
          <p:cNvSpPr txBox="1"/>
          <p:nvPr/>
        </p:nvSpPr>
        <p:spPr>
          <a:xfrm>
            <a:off x="643278" y="3363876"/>
            <a:ext cx="307808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C00000"/>
                </a:solidFill>
              </a:rPr>
              <a:t>«  Le peuple »</a:t>
            </a:r>
          </a:p>
          <a:p>
            <a:endParaRPr lang="fr-FR" sz="4000" dirty="0">
              <a:solidFill>
                <a:srgbClr val="C00000"/>
              </a:solidFill>
            </a:endParaRPr>
          </a:p>
          <a:p>
            <a:r>
              <a:rPr lang="fr-FR" sz="4000" dirty="0">
                <a:solidFill>
                  <a:srgbClr val="C00000"/>
                </a:solidFill>
              </a:rPr>
              <a:t>«  les 99% »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6060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4127" y="289921"/>
            <a:ext cx="8391721" cy="1054923"/>
          </a:xfrm>
        </p:spPr>
        <p:txBody>
          <a:bodyPr>
            <a:normAutofit/>
          </a:bodyPr>
          <a:lstStyle/>
          <a:p>
            <a:r>
              <a:rPr lang="es-ES" dirty="0" err="1"/>
              <a:t>Identités</a:t>
            </a:r>
            <a:r>
              <a:rPr lang="es-ES" dirty="0"/>
              <a:t> </a:t>
            </a:r>
            <a:r>
              <a:rPr lang="es-ES" dirty="0" err="1"/>
              <a:t>uniques</a:t>
            </a:r>
            <a:r>
              <a:rPr lang="es-ES" dirty="0"/>
              <a:t> et </a:t>
            </a:r>
            <a:r>
              <a:rPr lang="es-ES" dirty="0" err="1"/>
              <a:t>multiples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752601"/>
            <a:ext cx="8184647" cy="4736097"/>
          </a:xfrm>
        </p:spPr>
        <p:txBody>
          <a:bodyPr>
            <a:noAutofit/>
          </a:bodyPr>
          <a:lstStyle/>
          <a:p>
            <a:pPr algn="ctr"/>
            <a:r>
              <a:rPr lang="fr-FR" sz="3200" dirty="0"/>
              <a:t>«  Je suis une </a:t>
            </a:r>
            <a:r>
              <a:rPr lang="fr-FR" sz="3200" dirty="0" err="1">
                <a:solidFill>
                  <a:srgbClr val="FF0000"/>
                </a:solidFill>
              </a:rPr>
              <a:t>afropéenne</a:t>
            </a:r>
            <a:r>
              <a:rPr lang="fr-FR" sz="3200" dirty="0">
                <a:solidFill>
                  <a:srgbClr val="FF0000"/>
                </a:solidFill>
              </a:rPr>
              <a:t> militante </a:t>
            </a:r>
            <a:r>
              <a:rPr lang="fr-FR" sz="3200" dirty="0" err="1">
                <a:solidFill>
                  <a:srgbClr val="FF0000"/>
                </a:solidFill>
              </a:rPr>
              <a:t>décoloniale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/>
              <a:t>et une </a:t>
            </a:r>
            <a:r>
              <a:rPr lang="fr-FR" sz="3200" dirty="0">
                <a:solidFill>
                  <a:srgbClr val="FF0000"/>
                </a:solidFill>
              </a:rPr>
              <a:t>féministe </a:t>
            </a:r>
            <a:r>
              <a:rPr lang="fr-FR" sz="3200" dirty="0" err="1">
                <a:solidFill>
                  <a:srgbClr val="FF0000"/>
                </a:solidFill>
              </a:rPr>
              <a:t>intersectionnelle</a:t>
            </a:r>
            <a:r>
              <a:rPr lang="fr-FR" sz="3200" dirty="0"/>
              <a:t>. Je suis à la fois femme et noire, éduquée en Occident et ces différents courants font fluctuer mon quotidien, mes relations sociales et professionnelles »</a:t>
            </a:r>
          </a:p>
        </p:txBody>
      </p:sp>
    </p:spTree>
    <p:extLst>
      <p:ext uri="{BB962C8B-B14F-4D97-AF65-F5344CB8AC3E}">
        <p14:creationId xmlns:p14="http://schemas.microsoft.com/office/powerpoint/2010/main" val="4453636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fr-FR" sz="3800" b="1"/>
              <a:t>2. Nouvelles compositions sociologiques</a:t>
            </a:r>
            <a:r>
              <a:rPr lang="fr-FR" sz="3800"/>
              <a:t> ? </a:t>
            </a:r>
            <a:endParaRPr lang="fr-FR" sz="3800" b="1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4567433E-8D97-E546-A461-22D91621E679}" type="slidenum">
              <a:rPr lang="fr-FR"/>
              <a:pPr>
                <a:spcAft>
                  <a:spcPts val="600"/>
                </a:spcAft>
                <a:defRPr/>
              </a:pPr>
              <a:t>45</a:t>
            </a:fld>
            <a:endParaRPr lang="fr-FR"/>
          </a:p>
        </p:txBody>
      </p:sp>
      <p:graphicFrame>
        <p:nvGraphicFramePr>
          <p:cNvPr id="1097733" name="ZoneTexte 9">
            <a:extLst>
              <a:ext uri="{FF2B5EF4-FFF2-40B4-BE49-F238E27FC236}">
                <a16:creationId xmlns:a16="http://schemas.microsoft.com/office/drawing/2014/main" id="{1BF9BED4-DC6E-A58A-A584-D4B36D2E8C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318419"/>
              </p:ext>
            </p:extLst>
          </p:nvPr>
        </p:nvGraphicFramePr>
        <p:xfrm>
          <a:off x="4371279" y="639521"/>
          <a:ext cx="7189786" cy="5486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77E9FDA7-FBD3-2344-BC09-3AFBEF2D1806}"/>
              </a:ext>
            </a:extLst>
          </p:cNvPr>
          <p:cNvSpPr txBox="1"/>
          <p:nvPr/>
        </p:nvSpPr>
        <p:spPr>
          <a:xfrm>
            <a:off x="630935" y="3114323"/>
            <a:ext cx="2986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Une société de marché, une société d’individus</a:t>
            </a:r>
          </a:p>
          <a:p>
            <a:pPr algn="ctr"/>
            <a:r>
              <a:rPr lang="fr-FR" i="1" dirty="0"/>
              <a:t>« Hyper-démocratique, mais difficilement représentable »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42096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79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 anchor="t">
            <a:normAutofit/>
          </a:bodyPr>
          <a:lstStyle/>
          <a:p>
            <a:pPr eaLnBrk="1" hangingPunct="1">
              <a:defRPr/>
            </a:pPr>
            <a:r>
              <a:rPr lang="fr-FR" sz="3600" b="1" dirty="0"/>
              <a:t>3. Les </a:t>
            </a:r>
            <a:r>
              <a:rPr lang="fr-FR" sz="3600" b="1" i="1" dirty="0"/>
              <a:t>nouveaux mouvements sociaux </a:t>
            </a:r>
            <a:r>
              <a:rPr lang="fr-FR" sz="3600" b="1" dirty="0"/>
              <a:t>: post-matérialistes ?</a:t>
            </a:r>
            <a:r>
              <a:rPr lang="fr-FR" sz="3600" dirty="0"/>
              <a:t> </a:t>
            </a:r>
          </a:p>
        </p:txBody>
      </p:sp>
      <p:sp>
        <p:nvSpPr>
          <p:cNvPr id="74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79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955675" indent="-955675">
              <a:buFont typeface="Arial"/>
              <a:buChar char="•"/>
              <a:defRPr/>
            </a:pPr>
            <a:r>
              <a:rPr lang="fr-FR" b="1" dirty="0"/>
              <a:t>Thèse du passage des enjeux de redistribution aux enjeux de reconnaissance : genre, ethnicité, handicap, </a:t>
            </a:r>
            <a:r>
              <a:rPr lang="mr-IN" b="1" dirty="0"/>
              <a:t>…</a:t>
            </a:r>
            <a:endParaRPr lang="fr-FR" b="1" dirty="0"/>
          </a:p>
          <a:p>
            <a:pPr marL="1412875" lvl="1" indent="-955675">
              <a:buFont typeface="Arial"/>
              <a:buChar char="•"/>
              <a:defRPr/>
            </a:pPr>
            <a:r>
              <a:rPr lang="fr-FR" dirty="0"/>
              <a:t>Du pouvoir d’achat à la qualité de vie?</a:t>
            </a:r>
          </a:p>
          <a:p>
            <a:pPr marL="1412875" lvl="1" indent="-955675">
              <a:buFont typeface="Arial"/>
              <a:buChar char="•"/>
              <a:defRPr/>
            </a:pPr>
            <a:r>
              <a:rPr lang="fr-FR" dirty="0"/>
              <a:t>De l’action syndicale aux droits des minorités? </a:t>
            </a:r>
          </a:p>
          <a:p>
            <a:pPr marL="1412875" lvl="1" indent="-955675">
              <a:buFont typeface="Arial"/>
              <a:buChar char="•"/>
              <a:defRPr/>
            </a:pPr>
            <a:r>
              <a:rPr lang="fr-FR" dirty="0"/>
              <a:t>Des classes aux races? </a:t>
            </a:r>
          </a:p>
          <a:p>
            <a:pPr marL="955675" indent="-955675">
              <a:buFont typeface="Arial"/>
              <a:buChar char="•"/>
              <a:defRPr/>
            </a:pPr>
            <a:r>
              <a:rPr lang="fr-FR" dirty="0" err="1"/>
              <a:t>Intersectionnalité</a:t>
            </a:r>
            <a:r>
              <a:rPr lang="fr-FR" dirty="0"/>
              <a:t> et croisement des enjeux de production, de redistribution et de consommation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B04FE12-53F7-CB49-9055-67BF4BF85384}" type="slidenum">
              <a:rPr lang="fr-FR"/>
              <a:pPr>
                <a:spcAft>
                  <a:spcPts val="600"/>
                </a:spcAft>
                <a:defRPr/>
              </a:pPr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54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7971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4600" b="1"/>
              <a:t>4. Les formes d</a:t>
            </a:r>
            <a:r>
              <a:rPr lang="ja-JP" altLang="fr-FR" sz="4600" b="1">
                <a:latin typeface="Arial"/>
              </a:rPr>
              <a:t>’</a:t>
            </a:r>
            <a:r>
              <a:rPr lang="fr-FR" sz="4600" b="1"/>
              <a:t>engagement</a:t>
            </a:r>
            <a:endParaRPr lang="fr-FR" sz="4600">
              <a:cs typeface="+mj-cs"/>
            </a:endParaRPr>
          </a:p>
        </p:txBody>
      </p:sp>
      <p:sp>
        <p:nvSpPr>
          <p:cNvPr id="74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9429" y="552091"/>
            <a:ext cx="6988693" cy="5431536"/>
          </a:xfrm>
        </p:spPr>
        <p:txBody>
          <a:bodyPr anchor="ctr">
            <a:noAutofit/>
          </a:bodyPr>
          <a:lstStyle/>
          <a:p>
            <a:pPr eaLnBrk="1" hangingPunct="1">
              <a:defRPr/>
            </a:pPr>
            <a:endParaRPr lang="fr-FR" sz="2400" dirty="0"/>
          </a:p>
          <a:p>
            <a:pPr eaLnBrk="1" hangingPunct="1">
              <a:buFontTx/>
              <a:buNone/>
              <a:defRPr/>
            </a:pPr>
            <a:endParaRPr lang="fr-FR" sz="2400" b="1" dirty="0"/>
          </a:p>
          <a:p>
            <a:pPr lvl="1" eaLnBrk="1" hangingPunct="1">
              <a:defRPr/>
            </a:pPr>
            <a:r>
              <a:rPr lang="fr-FR" b="1" dirty="0"/>
              <a:t>Subjectivité et reconnaissance : affirmation de la singularité dans l</a:t>
            </a:r>
            <a:r>
              <a:rPr lang="ja-JP" altLang="fr-FR" b="1"/>
              <a:t>’</a:t>
            </a:r>
            <a:r>
              <a:rPr lang="fr-FR" b="1" dirty="0"/>
              <a:t>espace public</a:t>
            </a:r>
          </a:p>
          <a:p>
            <a:pPr lvl="1" eaLnBrk="1" hangingPunct="1">
              <a:defRPr/>
            </a:pPr>
            <a:endParaRPr lang="fr-FR" b="1" dirty="0"/>
          </a:p>
          <a:p>
            <a:pPr lvl="1" eaLnBrk="1" hangingPunct="1">
              <a:defRPr/>
            </a:pPr>
            <a:r>
              <a:rPr lang="fr-FR" b="1" dirty="0"/>
              <a:t>De l’indignation à l’action, engagement de proximité : Plate-forme citoyenne</a:t>
            </a:r>
          </a:p>
          <a:p>
            <a:pPr lvl="1" eaLnBrk="1" hangingPunct="1">
              <a:defRPr/>
            </a:pPr>
            <a:endParaRPr lang="fr-FR" b="1" dirty="0"/>
          </a:p>
          <a:p>
            <a:pPr lvl="1" eaLnBrk="1" hangingPunct="1">
              <a:defRPr/>
            </a:pPr>
            <a:r>
              <a:rPr lang="fr-FR" b="1" dirty="0"/>
              <a:t>Participations croisées</a:t>
            </a:r>
          </a:p>
          <a:p>
            <a:pPr lvl="1" eaLnBrk="1" hangingPunct="1">
              <a:defRPr/>
            </a:pPr>
            <a:endParaRPr lang="fr-FR" b="1" dirty="0"/>
          </a:p>
          <a:p>
            <a:pPr lvl="1" eaLnBrk="1" hangingPunct="1">
              <a:defRPr/>
            </a:pPr>
            <a:r>
              <a:rPr lang="fr-FR" b="1" dirty="0"/>
              <a:t>Dimension pragmatique et pratique </a:t>
            </a:r>
          </a:p>
          <a:p>
            <a:pPr lvl="1" eaLnBrk="1" hangingPunct="1">
              <a:defRPr/>
            </a:pPr>
            <a:endParaRPr lang="fr-FR" b="1" dirty="0"/>
          </a:p>
          <a:p>
            <a:pPr lvl="1" eaLnBrk="1" hangingPunct="1">
              <a:defRPr/>
            </a:pPr>
            <a:r>
              <a:rPr lang="fr-FR" b="1" dirty="0"/>
              <a:t>Démocratie contributive : « faire soi-même », « expérimenter », se réapproprier »</a:t>
            </a:r>
          </a:p>
          <a:p>
            <a:pPr lvl="1" eaLnBrk="1" hangingPunct="1">
              <a:defRPr/>
            </a:pPr>
            <a:endParaRPr lang="fr-FR" b="1" dirty="0"/>
          </a:p>
          <a:p>
            <a:pPr lvl="1" eaLnBrk="1" hangingPunct="1">
              <a:defRPr/>
            </a:pPr>
            <a:r>
              <a:rPr lang="fr-FR" b="1" dirty="0"/>
              <a:t>Pas seulement dans les manières de faire de la politique, mais de travailler, produire, consommer, se déplacer, se loger, se nourrir</a:t>
            </a:r>
            <a:r>
              <a:rPr lang="mr-IN" b="1" dirty="0"/>
              <a:t>…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3206EED-545E-DE44-9BFA-390414744DB6}" type="slidenum">
              <a:rPr lang="fr-FR"/>
              <a:pPr>
                <a:spcAft>
                  <a:spcPts val="600"/>
                </a:spcAft>
                <a:defRPr/>
              </a:pPr>
              <a:t>47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42367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3878" y="548640"/>
            <a:ext cx="4208230" cy="54315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4800" b="1" dirty="0"/>
              <a:t>5. Les modes d</a:t>
            </a:r>
            <a:r>
              <a:rPr lang="ja-JP" altLang="fr-FR" sz="4800" b="1">
                <a:latin typeface="Arial"/>
              </a:rPr>
              <a:t>’</a:t>
            </a:r>
            <a:r>
              <a:rPr lang="fr-FR" sz="4800" b="1" dirty="0"/>
              <a:t>organisation</a:t>
            </a:r>
            <a:endParaRPr lang="fr-FR" sz="4600" dirty="0">
              <a:cs typeface="+mj-cs"/>
            </a:endParaRPr>
          </a:p>
        </p:txBody>
      </p:sp>
      <p:sp>
        <p:nvSpPr>
          <p:cNvPr id="74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5119" y="186965"/>
            <a:ext cx="7183003" cy="6369951"/>
          </a:xfrm>
        </p:spPr>
        <p:txBody>
          <a:bodyPr anchor="ctr">
            <a:noAutofit/>
          </a:bodyPr>
          <a:lstStyle/>
          <a:p>
            <a:pPr eaLnBrk="1" hangingPunct="1">
              <a:defRPr/>
            </a:pPr>
            <a:endParaRPr lang="fr-FR" sz="2400" dirty="0"/>
          </a:p>
          <a:p>
            <a:pPr eaLnBrk="1" hangingPunct="1">
              <a:buFontTx/>
              <a:buNone/>
              <a:defRPr/>
            </a:pPr>
            <a:endParaRPr lang="fr-FR" sz="2400" b="1" dirty="0"/>
          </a:p>
          <a:p>
            <a:pPr lvl="1">
              <a:defRPr/>
            </a:pPr>
            <a:r>
              <a:rPr lang="fr-FR" sz="2800" b="1" dirty="0"/>
              <a:t>Le </a:t>
            </a:r>
            <a:r>
              <a:rPr lang="fr-FR" sz="2800" b="1" dirty="0">
                <a:solidFill>
                  <a:srgbClr val="FF0000"/>
                </a:solidFill>
              </a:rPr>
              <a:t>réseau, </a:t>
            </a:r>
            <a:r>
              <a:rPr lang="fr-FR" sz="2800" b="1" dirty="0"/>
              <a:t>« système souple où l</a:t>
            </a:r>
            <a:r>
              <a:rPr lang="ja-JP" altLang="fr-FR" sz="2800" b="1"/>
              <a:t>’</a:t>
            </a:r>
            <a:r>
              <a:rPr lang="fr-FR" sz="2800" b="1" dirty="0"/>
              <a:t>on travaille ensemble tout en gardant son identité »</a:t>
            </a:r>
          </a:p>
          <a:p>
            <a:pPr marL="457200" lvl="1" indent="0">
              <a:buNone/>
              <a:defRPr/>
            </a:pPr>
            <a:endParaRPr lang="fr-FR" sz="2800" b="1" dirty="0"/>
          </a:p>
          <a:p>
            <a:pPr lvl="1">
              <a:defRPr/>
            </a:pPr>
            <a:r>
              <a:rPr lang="fr-FR" sz="2800" b="1" dirty="0" err="1"/>
              <a:t>Membership</a:t>
            </a:r>
            <a:r>
              <a:rPr lang="fr-FR" sz="2800" b="1" dirty="0"/>
              <a:t> à géométrie variable</a:t>
            </a:r>
          </a:p>
          <a:p>
            <a:pPr lvl="2">
              <a:defRPr/>
            </a:pPr>
            <a:r>
              <a:rPr lang="fr-FR" sz="2800" b="1" dirty="0"/>
              <a:t>« </a:t>
            </a:r>
            <a:r>
              <a:rPr lang="fr-FR" sz="2800" b="1" i="1" dirty="0"/>
              <a:t>« La délégation est une trahison et tout intermédiaire masque honteusement les individualités » </a:t>
            </a:r>
            <a:endParaRPr lang="fr-FR" sz="2800" b="1" dirty="0"/>
          </a:p>
          <a:p>
            <a:pPr lvl="1">
              <a:defRPr/>
            </a:pPr>
            <a:endParaRPr lang="fr-FR" sz="2800" b="1" dirty="0"/>
          </a:p>
          <a:p>
            <a:pPr lvl="1">
              <a:defRPr/>
            </a:pPr>
            <a:r>
              <a:rPr lang="fr-FR" sz="2800" b="1" dirty="0"/>
              <a:t>Les « </a:t>
            </a:r>
            <a:r>
              <a:rPr lang="fr-FR" sz="2800" b="1" dirty="0">
                <a:solidFill>
                  <a:srgbClr val="FF0000"/>
                </a:solidFill>
              </a:rPr>
              <a:t>collectifs</a:t>
            </a:r>
            <a:r>
              <a:rPr lang="fr-FR" sz="2800" b="1" dirty="0"/>
              <a:t> », méfiance à l</a:t>
            </a:r>
            <a:r>
              <a:rPr lang="ja-JP" altLang="fr-FR" sz="2800" b="1"/>
              <a:t>’</a:t>
            </a:r>
            <a:r>
              <a:rPr lang="fr-FR" sz="2800" b="1" dirty="0"/>
              <a:t>égard des délégations de pouvoir et de la représentation</a:t>
            </a:r>
          </a:p>
          <a:p>
            <a:pPr lvl="2">
              <a:defRPr/>
            </a:pPr>
            <a:r>
              <a:rPr lang="fr-FR" sz="1800" b="1" dirty="0"/>
              <a:t>L</a:t>
            </a:r>
            <a:r>
              <a:rPr lang="ja-JP" altLang="fr-FR" sz="1800" b="1"/>
              <a:t>’</a:t>
            </a:r>
            <a:r>
              <a:rPr lang="fr-FR" sz="1800" b="1" dirty="0"/>
              <a:t>organisation doit refléter les valeurs</a:t>
            </a:r>
          </a:p>
          <a:p>
            <a:pPr lvl="2">
              <a:defRPr/>
            </a:pPr>
            <a:r>
              <a:rPr lang="fr-FR" sz="1800" b="1" dirty="0"/>
              <a:t>Entre efficacité et démocratie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3206EED-545E-DE44-9BFA-390414744DB6}" type="slidenum">
              <a:rPr lang="fr-FR"/>
              <a:pPr>
                <a:spcAft>
                  <a:spcPts val="600"/>
                </a:spcAft>
                <a:defRPr/>
              </a:pPr>
              <a:t>48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65776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3878" y="548640"/>
            <a:ext cx="4208230" cy="54315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4800" b="1" dirty="0"/>
              <a:t>6. Des mouvements 2.0. ? </a:t>
            </a:r>
            <a:r>
              <a:rPr lang="fr-FR" sz="1800" b="1" dirty="0"/>
              <a:t>(</a:t>
            </a:r>
            <a:r>
              <a:rPr lang="fr-FR" sz="1800" b="1" dirty="0" err="1"/>
              <a:t>Pleyers</a:t>
            </a:r>
            <a:r>
              <a:rPr lang="fr-FR" sz="1800" b="1" dirty="0"/>
              <a:t>)</a:t>
            </a:r>
            <a:endParaRPr lang="fr-FR" sz="1800" dirty="0">
              <a:cs typeface="+mj-cs"/>
            </a:endParaRPr>
          </a:p>
        </p:txBody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2927" y="186965"/>
            <a:ext cx="8055195" cy="6369951"/>
          </a:xfrm>
        </p:spPr>
        <p:txBody>
          <a:bodyPr anchor="ctr">
            <a:noAutofit/>
          </a:bodyPr>
          <a:lstStyle/>
          <a:p>
            <a:pPr eaLnBrk="1" hangingPunct="1">
              <a:defRPr/>
            </a:pPr>
            <a:endParaRPr lang="fr-FR" sz="2400" dirty="0"/>
          </a:p>
          <a:p>
            <a:pPr eaLnBrk="1" hangingPunct="1">
              <a:buFontTx/>
              <a:buNone/>
              <a:defRPr/>
            </a:pPr>
            <a:endParaRPr lang="fr-FR" sz="2400" b="1" dirty="0"/>
          </a:p>
          <a:p>
            <a:pPr marL="342900" indent="-342900">
              <a:buFont typeface="Arial"/>
              <a:buChar char="•"/>
              <a:defRPr/>
            </a:pPr>
            <a:r>
              <a:rPr lang="fr-FR" sz="2400" b="1" dirty="0"/>
              <a:t>Articulations entre espaces virtuels et espaces physiques : </a:t>
            </a:r>
            <a:r>
              <a:rPr lang="fr-FR" sz="2400" b="1" i="1" dirty="0" err="1"/>
              <a:t>Occupy</a:t>
            </a:r>
            <a:r>
              <a:rPr lang="fr-FR" sz="2400" b="1" i="1" dirty="0"/>
              <a:t> Wall Street, </a:t>
            </a:r>
            <a:r>
              <a:rPr lang="fr-FR" sz="2400" b="1" i="1" dirty="0" err="1"/>
              <a:t>Puerta</a:t>
            </a:r>
            <a:r>
              <a:rPr lang="fr-FR" sz="2400" b="1" i="1" dirty="0"/>
              <a:t> </a:t>
            </a:r>
            <a:r>
              <a:rPr lang="fr-FR" sz="2400" b="1" i="1" dirty="0" err="1"/>
              <a:t>del</a:t>
            </a:r>
            <a:r>
              <a:rPr lang="fr-FR" sz="2400" b="1" i="1" dirty="0"/>
              <a:t> Sol, </a:t>
            </a:r>
            <a:r>
              <a:rPr lang="fr-FR" sz="2400" b="1" i="1" dirty="0" err="1"/>
              <a:t>Taksim</a:t>
            </a:r>
            <a:r>
              <a:rPr lang="fr-FR" sz="2400" b="1" i="1" dirty="0"/>
              <a:t>, </a:t>
            </a:r>
            <a:r>
              <a:rPr lang="fr-FR" sz="2400" b="1" i="1" dirty="0" err="1"/>
              <a:t>Tahir</a:t>
            </a:r>
            <a:r>
              <a:rPr lang="fr-FR" sz="2400" b="1" i="1" dirty="0"/>
              <a:t>, </a:t>
            </a:r>
            <a:r>
              <a:rPr lang="fr-FR" sz="2400" b="1" i="1" dirty="0" err="1"/>
              <a:t>Maidan</a:t>
            </a:r>
            <a:r>
              <a:rPr lang="fr-FR" sz="2400" b="1" i="1" dirty="0"/>
              <a:t>, Gilets jaunes, BLM, Me </a:t>
            </a:r>
            <a:r>
              <a:rPr lang="fr-FR" sz="2400" b="1" i="1" dirty="0" err="1"/>
              <a:t>Too</a:t>
            </a:r>
            <a:r>
              <a:rPr lang="fr-FR" sz="2400" b="1" i="1" dirty="0"/>
              <a:t>… </a:t>
            </a:r>
          </a:p>
          <a:p>
            <a:pPr marL="342900" indent="-342900">
              <a:buFont typeface="Arial"/>
              <a:buChar char="•"/>
              <a:defRPr/>
            </a:pPr>
            <a:endParaRPr lang="fr-FR" sz="2400" b="1" dirty="0"/>
          </a:p>
          <a:p>
            <a:pPr marL="342900" indent="-342900">
              <a:buFont typeface="Arial"/>
              <a:buChar char="•"/>
              <a:defRPr/>
            </a:pPr>
            <a:r>
              <a:rPr lang="fr-FR" sz="2400" b="1" dirty="0"/>
              <a:t>Internet : espace virtuel global et outil de mobilisations nationales/locales</a:t>
            </a:r>
          </a:p>
          <a:p>
            <a:pPr>
              <a:defRPr/>
            </a:pPr>
            <a:endParaRPr lang="fr-FR" sz="2400" b="1" dirty="0"/>
          </a:p>
          <a:p>
            <a:pPr marL="342900" indent="-342900">
              <a:buFont typeface="Arial"/>
              <a:buChar char="•"/>
              <a:defRPr/>
            </a:pPr>
            <a:r>
              <a:rPr lang="fr-FR" sz="2400" b="1" dirty="0"/>
              <a:t>Articulation entre réseaux sociaux et médias classiques</a:t>
            </a:r>
          </a:p>
          <a:p>
            <a:pPr>
              <a:defRPr/>
            </a:pPr>
            <a:endParaRPr lang="fr-FR" sz="2400" b="1" dirty="0"/>
          </a:p>
          <a:p>
            <a:pPr marL="342900" indent="-342900">
              <a:buFont typeface="Arial"/>
              <a:buChar char="•"/>
              <a:defRPr/>
            </a:pPr>
            <a:r>
              <a:rPr lang="fr-FR" sz="2400" b="1" dirty="0"/>
              <a:t>Pont entre subjectivités privées et engagements publics</a:t>
            </a:r>
          </a:p>
          <a:p>
            <a:pPr marL="342900" indent="-342900">
              <a:buFont typeface="Arial"/>
              <a:buChar char="•"/>
              <a:defRPr/>
            </a:pPr>
            <a:endParaRPr lang="fr-FR" sz="2400" b="1" dirty="0"/>
          </a:p>
          <a:p>
            <a:pPr marL="342900" indent="-342900">
              <a:buFont typeface="Arial"/>
              <a:buChar char="•"/>
              <a:defRPr/>
            </a:pPr>
            <a:r>
              <a:rPr lang="fr-FR" sz="2400" b="1" dirty="0"/>
              <a:t>Conversations privées et politisation</a:t>
            </a:r>
          </a:p>
          <a:p>
            <a:pPr lvl="2">
              <a:defRPr/>
            </a:pP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3206EED-545E-DE44-9BFA-390414744DB6}" type="slidenum">
              <a:rPr lang="fr-FR"/>
              <a:pPr>
                <a:spcAft>
                  <a:spcPts val="600"/>
                </a:spcAft>
                <a:defRPr/>
              </a:pPr>
              <a:t>49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4035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fr-BE" sz="1200">
                <a:solidFill>
                  <a:srgbClr val="FFFFFF"/>
                </a:solidFill>
                <a:latin typeface="Georgia" charset="0"/>
              </a:rPr>
              <a:t>Sociologie -A. Franssen</a:t>
            </a:r>
          </a:p>
        </p:txBody>
      </p:sp>
      <p:sp>
        <p:nvSpPr>
          <p:cNvPr id="12291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556591" y="533262"/>
            <a:ext cx="10992679" cy="5823088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10000"/>
              </a:lnSpc>
            </a:pPr>
            <a:r>
              <a:rPr lang="fr-FR" i="1" dirty="0">
                <a:latin typeface="Times New Roman" charset="0"/>
                <a:ea typeface="ヒラギノ角ゴ ProN W3" charset="0"/>
                <a:cs typeface="ヒラギノ角ゴ ProN W3" charset="0"/>
              </a:rPr>
              <a:t>« </a:t>
            </a:r>
            <a:r>
              <a:rPr lang="fr-FR" i="1" dirty="0">
                <a:latin typeface="Times New Roman" charset="0"/>
                <a:ea typeface="ヒラギノ角ゴ Pro W3" charset="0"/>
              </a:rPr>
              <a:t>Dans notre siècle, </a:t>
            </a:r>
            <a:r>
              <a:rPr lang="fr-FR" i="1" dirty="0">
                <a:solidFill>
                  <a:srgbClr val="FF0000"/>
                </a:solidFill>
                <a:latin typeface="Times New Roman" charset="0"/>
                <a:ea typeface="ヒラギノ角ゴ Pro W3" charset="0"/>
              </a:rPr>
              <a:t>la charité ne peut plus </a:t>
            </a:r>
            <a:r>
              <a:rPr lang="fr-FR" altLang="ja-JP" i="1" dirty="0">
                <a:solidFill>
                  <a:srgbClr val="FF0000"/>
                </a:solidFill>
                <a:latin typeface="Times New Roman" charset="0"/>
                <a:ea typeface="ヒラギノ角ゴ ProN W3" charset="0"/>
                <a:cs typeface="ヒラギノ角ゴ ProN W3" charset="0"/>
              </a:rPr>
              <a:t>êt</a:t>
            </a:r>
            <a:r>
              <a:rPr lang="fr-FR" i="1" dirty="0">
                <a:solidFill>
                  <a:srgbClr val="FF0000"/>
                </a:solidFill>
                <a:latin typeface="Times New Roman" charset="0"/>
                <a:ea typeface="ヒラギノ角ゴ Pro W3" charset="0"/>
              </a:rPr>
              <a:t>re cette femme aveugle qui verse sans compter l</a:t>
            </a:r>
            <a:r>
              <a:rPr lang="ja-JP" altLang="fr-FR" i="1" dirty="0">
                <a:solidFill>
                  <a:srgbClr val="FF0000"/>
                </a:solidFill>
                <a:latin typeface="Times New Roman" charset="0"/>
                <a:ea typeface="ヒラギノ角ゴ Pro W3" charset="0"/>
              </a:rPr>
              <a:t>’</a:t>
            </a:r>
            <a:r>
              <a:rPr lang="fr-FR" altLang="ja-JP" i="1" dirty="0">
                <a:solidFill>
                  <a:srgbClr val="FF0000"/>
                </a:solidFill>
                <a:latin typeface="Times New Roman" charset="0"/>
                <a:ea typeface="ヒラギノ角ゴ Pro W3" charset="0"/>
              </a:rPr>
              <a:t>or aux mains des mis</a:t>
            </a:r>
            <a:r>
              <a:rPr lang="fr-FR" altLang="ja-JP" i="1" dirty="0">
                <a:solidFill>
                  <a:srgbClr val="FF0000"/>
                </a:solidFill>
                <a:latin typeface="Times New Roman" charset="0"/>
                <a:ea typeface="ヒラギノ角ゴ ProN W3" charset="0"/>
                <a:cs typeface="ヒラギノ角ゴ ProN W3" charset="0"/>
              </a:rPr>
              <a:t>ér</a:t>
            </a:r>
            <a:r>
              <a:rPr lang="fr-FR" altLang="ja-JP" i="1" dirty="0">
                <a:solidFill>
                  <a:srgbClr val="FF0000"/>
                </a:solidFill>
                <a:latin typeface="Times New Roman" charset="0"/>
                <a:ea typeface="ヒラギノ角ゴ Pro W3" charset="0"/>
              </a:rPr>
              <a:t>ables</a:t>
            </a:r>
            <a:r>
              <a:rPr lang="fr-FR" altLang="ja-JP" i="1" dirty="0">
                <a:latin typeface="Times New Roman" charset="0"/>
                <a:ea typeface="ヒラギノ角ゴ Pro W3" charset="0"/>
              </a:rPr>
              <a:t>. Trop de cet or se perd et tombe en mauvaises mains, trop de cet or alimente </a:t>
            </a:r>
            <a:r>
              <a:rPr lang="fr-FR" altLang="ja-JP" i="1" dirty="0">
                <a:solidFill>
                  <a:srgbClr val="FF0000"/>
                </a:solidFill>
                <a:latin typeface="Times New Roman" charset="0"/>
                <a:ea typeface="ヒラギノ角ゴ Pro W3" charset="0"/>
              </a:rPr>
              <a:t>la paresse et le vice. </a:t>
            </a:r>
            <a:r>
              <a:rPr lang="fr-FR" altLang="ja-JP" i="1" dirty="0">
                <a:latin typeface="Times New Roman" charset="0"/>
                <a:ea typeface="ヒラギノ角ゴ Pro W3" charset="0"/>
              </a:rPr>
              <a:t>La charité doit </a:t>
            </a:r>
            <a:r>
              <a:rPr lang="fr-FR" altLang="ja-JP" i="1" dirty="0">
                <a:latin typeface="Times New Roman" charset="0"/>
                <a:ea typeface="ヒラギノ角ゴ ProN W3" charset="0"/>
                <a:cs typeface="ヒラギノ角ゴ ProN W3" charset="0"/>
              </a:rPr>
              <a:t>êt</a:t>
            </a:r>
            <a:r>
              <a:rPr lang="fr-FR" altLang="ja-JP" i="1" dirty="0">
                <a:latin typeface="Times New Roman" charset="0"/>
                <a:ea typeface="ヒラギノ角ゴ Pro W3" charset="0"/>
              </a:rPr>
              <a:t>re intelligente. </a:t>
            </a:r>
            <a:r>
              <a:rPr lang="fr-FR" altLang="ja-JP" i="1" dirty="0">
                <a:solidFill>
                  <a:srgbClr val="FF0000"/>
                </a:solidFill>
                <a:latin typeface="Times New Roman" charset="0"/>
                <a:ea typeface="ヒラギノ角ゴ Pro W3" charset="0"/>
              </a:rPr>
              <a:t>L</a:t>
            </a:r>
            <a:r>
              <a:rPr lang="ja-JP" altLang="fr-FR" i="1" dirty="0">
                <a:solidFill>
                  <a:srgbClr val="FF0000"/>
                </a:solidFill>
                <a:latin typeface="Times New Roman" charset="0"/>
                <a:ea typeface="ヒラギノ角ゴ Pro W3" charset="0"/>
              </a:rPr>
              <a:t>’</a:t>
            </a:r>
            <a:r>
              <a:rPr lang="fr-FR" altLang="ja-JP" i="1" dirty="0">
                <a:solidFill>
                  <a:srgbClr val="FF0000"/>
                </a:solidFill>
                <a:latin typeface="Times New Roman" charset="0"/>
                <a:ea typeface="ヒラギノ角ゴ Pro W3" charset="0"/>
              </a:rPr>
              <a:t>assistance par le travail sage et raisonné</a:t>
            </a:r>
            <a:r>
              <a:rPr lang="fr-FR" altLang="ja-JP" i="1" dirty="0">
                <a:latin typeface="Times New Roman" charset="0"/>
                <a:ea typeface="ヒラギノ角ゴ Pro W3" charset="0"/>
              </a:rPr>
              <a:t>, parce qu’elle est un point d</a:t>
            </a:r>
            <a:r>
              <a:rPr lang="ja-JP" altLang="fr-FR" i="1" dirty="0">
                <a:latin typeface="Times New Roman" charset="0"/>
                <a:ea typeface="ヒラギノ角ゴ Pro W3" charset="0"/>
              </a:rPr>
              <a:t>’</a:t>
            </a:r>
            <a:r>
              <a:rPr lang="fr-FR" altLang="ja-JP" i="1" dirty="0">
                <a:latin typeface="Times New Roman" charset="0"/>
                <a:ea typeface="ヒラギノ角ゴ Pro W3" charset="0"/>
              </a:rPr>
              <a:t>arr</a:t>
            </a:r>
            <a:r>
              <a:rPr lang="fr-FR" altLang="ja-JP" i="1" dirty="0">
                <a:latin typeface="Times New Roman" charset="0"/>
                <a:ea typeface="ヒラギノ角ゴ ProN W3" charset="0"/>
                <a:cs typeface="ヒラギノ角ゴ ProN W3" charset="0"/>
              </a:rPr>
              <a:t>êt</a:t>
            </a:r>
            <a:r>
              <a:rPr lang="fr-FR" altLang="ja-JP" i="1" dirty="0">
                <a:latin typeface="Times New Roman" charset="0"/>
                <a:ea typeface="ヒラギノ角ゴ Pro W3" charset="0"/>
              </a:rPr>
              <a:t> sur la route qui conduit au paup</a:t>
            </a:r>
            <a:r>
              <a:rPr lang="fr-FR" altLang="ja-JP" i="1" dirty="0">
                <a:latin typeface="Times New Roman" charset="0"/>
                <a:ea typeface="ヒラギノ角ゴ ProN W3" charset="0"/>
                <a:cs typeface="ヒラギノ角ゴ ProN W3" charset="0"/>
              </a:rPr>
              <a:t>ér</a:t>
            </a:r>
            <a:r>
              <a:rPr lang="fr-FR" altLang="ja-JP" i="1" dirty="0">
                <a:latin typeface="Times New Roman" charset="0"/>
                <a:ea typeface="ヒラギノ角ゴ Pro W3" charset="0"/>
              </a:rPr>
              <a:t>isme, </a:t>
            </a:r>
            <a:r>
              <a:rPr lang="fr-FR" altLang="ja-JP" i="1" dirty="0" err="1">
                <a:latin typeface="Times New Roman" charset="0"/>
                <a:ea typeface="ヒラギノ角ゴ Pro W3" charset="0"/>
              </a:rPr>
              <a:t>qu</a:t>
            </a:r>
            <a:r>
              <a:rPr lang="ja-JP" altLang="fr-FR" i="1" dirty="0">
                <a:latin typeface="Times New Roman" charset="0"/>
                <a:ea typeface="ヒラギノ角ゴ Pro W3" charset="0"/>
              </a:rPr>
              <a:t>’</a:t>
            </a:r>
            <a:r>
              <a:rPr lang="fr-FR" altLang="ja-JP" i="1" dirty="0">
                <a:latin typeface="Times New Roman" charset="0"/>
                <a:ea typeface="ヒラギノ角ゴ Pro W3" charset="0"/>
              </a:rPr>
              <a:t>elle permet de </a:t>
            </a:r>
            <a:r>
              <a:rPr lang="fr-FR" altLang="ja-JP" i="1" dirty="0">
                <a:solidFill>
                  <a:srgbClr val="FF0000"/>
                </a:solidFill>
                <a:latin typeface="Times New Roman" charset="0"/>
                <a:ea typeface="ヒラギノ角ゴ Pro W3" charset="0"/>
              </a:rPr>
              <a:t>distinguer le mis</a:t>
            </a:r>
            <a:r>
              <a:rPr lang="fr-FR" altLang="ja-JP" i="1" dirty="0">
                <a:solidFill>
                  <a:srgbClr val="FF0000"/>
                </a:solidFill>
                <a:latin typeface="Times New Roman" charset="0"/>
                <a:ea typeface="ヒラギノ角ゴ ProN W3" charset="0"/>
                <a:cs typeface="ヒラギノ角ゴ ProN W3" charset="0"/>
              </a:rPr>
              <a:t>ér</a:t>
            </a:r>
            <a:r>
              <a:rPr lang="fr-FR" altLang="ja-JP" i="1" dirty="0">
                <a:solidFill>
                  <a:srgbClr val="FF0000"/>
                </a:solidFill>
                <a:latin typeface="Times New Roman" charset="0"/>
                <a:ea typeface="ヒラギノ角ゴ Pro W3" charset="0"/>
              </a:rPr>
              <a:t>able digne de pitié du parasite punissable</a:t>
            </a:r>
            <a:r>
              <a:rPr lang="fr-FR" altLang="ja-JP" i="1" dirty="0">
                <a:latin typeface="Times New Roman" charset="0"/>
                <a:ea typeface="ヒラギノ角ゴ Pro W3" charset="0"/>
              </a:rPr>
              <a:t>, qu’ elle donne l</a:t>
            </a:r>
            <a:r>
              <a:rPr lang="ja-JP" altLang="fr-FR" i="1" dirty="0">
                <a:latin typeface="Times New Roman" charset="0"/>
                <a:ea typeface="ヒラギノ角ゴ Pro W3" charset="0"/>
              </a:rPr>
              <a:t>’</a:t>
            </a:r>
            <a:r>
              <a:rPr lang="fr-FR" altLang="ja-JP" i="1" dirty="0">
                <a:latin typeface="Times New Roman" charset="0"/>
                <a:ea typeface="ヒラギノ角ゴ Pro W3" charset="0"/>
              </a:rPr>
              <a:t>occasion de sauver le premier, de ch</a:t>
            </a:r>
            <a:r>
              <a:rPr lang="fr-FR" altLang="ja-JP" i="1" dirty="0">
                <a:latin typeface="Times New Roman" charset="0"/>
                <a:ea typeface="ヒラギノ角ゴ ProN W3" charset="0"/>
                <a:cs typeface="ヒラギノ角ゴ ProN W3" charset="0"/>
              </a:rPr>
              <a:t>ât</a:t>
            </a:r>
            <a:r>
              <a:rPr lang="fr-FR" altLang="ja-JP" i="1" dirty="0">
                <a:latin typeface="Times New Roman" charset="0"/>
                <a:ea typeface="ヒラギノ角ゴ Pro W3" charset="0"/>
              </a:rPr>
              <a:t>ier le second, constitue l</a:t>
            </a:r>
            <a:r>
              <a:rPr lang="ja-JP" altLang="fr-FR" i="1" dirty="0">
                <a:latin typeface="Times New Roman" charset="0"/>
                <a:ea typeface="ヒラギノ角ゴ Pro W3" charset="0"/>
              </a:rPr>
              <a:t>’</a:t>
            </a:r>
            <a:r>
              <a:rPr lang="fr-FR" altLang="ja-JP" i="1" dirty="0">
                <a:latin typeface="Times New Roman" charset="0"/>
                <a:ea typeface="ヒラギノ角ゴ Pro W3" charset="0"/>
              </a:rPr>
              <a:t>un des plus beaux c</a:t>
            </a:r>
            <a:r>
              <a:rPr lang="fr-FR" altLang="ja-JP" i="1" dirty="0">
                <a:latin typeface="Times New Roman" charset="0"/>
                <a:ea typeface="ＭＳ Ｐゴシック" charset="0"/>
                <a:cs typeface="ＭＳ Ｐゴシック" charset="0"/>
              </a:rPr>
              <a:t>ôté </a:t>
            </a:r>
            <a:r>
              <a:rPr lang="fr-FR" altLang="ja-JP" i="1" dirty="0">
                <a:latin typeface="Times New Roman" charset="0"/>
                <a:ea typeface="ヒラギノ角ゴ Pro W3" charset="0"/>
              </a:rPr>
              <a:t>de </a:t>
            </a:r>
            <a:r>
              <a:rPr lang="fr-FR" altLang="ja-JP" i="1" dirty="0">
                <a:solidFill>
                  <a:srgbClr val="FF0000"/>
                </a:solidFill>
                <a:latin typeface="Times New Roman" charset="0"/>
                <a:ea typeface="ヒラギノ角ゴ Pro W3" charset="0"/>
              </a:rPr>
              <a:t>l</a:t>
            </a:r>
            <a:r>
              <a:rPr lang="ja-JP" altLang="fr-FR" i="1" dirty="0">
                <a:solidFill>
                  <a:srgbClr val="FF0000"/>
                </a:solidFill>
                <a:latin typeface="Times New Roman" charset="0"/>
                <a:ea typeface="ヒラギノ角ゴ Pro W3" charset="0"/>
              </a:rPr>
              <a:t>’</a:t>
            </a:r>
            <a:r>
              <a:rPr lang="fr-FR" altLang="ja-JP" i="1" dirty="0">
                <a:solidFill>
                  <a:srgbClr val="FF0000"/>
                </a:solidFill>
                <a:latin typeface="Times New Roman" charset="0"/>
                <a:ea typeface="ヒラギノ角ゴ Pro W3" charset="0"/>
              </a:rPr>
              <a:t>organisation de la charité moderne</a:t>
            </a:r>
            <a:r>
              <a:rPr lang="fr-FR" altLang="ja-JP" i="1" dirty="0">
                <a:latin typeface="Times New Roman" charset="0"/>
                <a:ea typeface="ヒラギノ角ゴ Pro W3" charset="0"/>
              </a:rPr>
              <a:t>, cherchant à r</a:t>
            </a:r>
            <a:r>
              <a:rPr lang="fr-FR" altLang="ja-JP" i="1" dirty="0">
                <a:latin typeface="Times New Roman" charset="0"/>
                <a:ea typeface="ヒラギノ角ゴ ProN W3" charset="0"/>
                <a:cs typeface="ヒラギノ角ゴ ProN W3" charset="0"/>
              </a:rPr>
              <a:t>éa</a:t>
            </a:r>
            <a:r>
              <a:rPr lang="fr-FR" altLang="ja-JP" i="1" dirty="0">
                <a:latin typeface="Times New Roman" charset="0"/>
                <a:ea typeface="ヒラギノ角ゴ Pro W3" charset="0"/>
              </a:rPr>
              <a:t>liser ce triple id</a:t>
            </a:r>
            <a:r>
              <a:rPr lang="fr-FR" altLang="ja-JP" i="1" dirty="0">
                <a:latin typeface="Times New Roman" charset="0"/>
                <a:ea typeface="ヒラギノ角ゴ ProN W3" charset="0"/>
                <a:cs typeface="ヒラギノ角ゴ ProN W3" charset="0"/>
              </a:rPr>
              <a:t>éa</a:t>
            </a:r>
            <a:r>
              <a:rPr lang="fr-FR" altLang="ja-JP" i="1" dirty="0">
                <a:latin typeface="Times New Roman" charset="0"/>
                <a:ea typeface="ヒラギノ角ゴ Pro W3" charset="0"/>
              </a:rPr>
              <a:t>l : l</a:t>
            </a:r>
            <a:r>
              <a:rPr lang="ja-JP" altLang="fr-FR" i="1" dirty="0">
                <a:latin typeface="Times New Roman" charset="0"/>
                <a:ea typeface="ヒラギノ角ゴ Pro W3" charset="0"/>
              </a:rPr>
              <a:t>’</a:t>
            </a:r>
            <a:r>
              <a:rPr lang="fr-FR" altLang="ja-JP" i="1" dirty="0">
                <a:latin typeface="Times New Roman" charset="0"/>
                <a:ea typeface="ヒラギノ角ゴ Pro W3" charset="0"/>
              </a:rPr>
              <a:t>hospice et la maison de refuge au mis</a:t>
            </a:r>
            <a:r>
              <a:rPr lang="fr-FR" altLang="ja-JP" i="1" dirty="0">
                <a:latin typeface="Times New Roman" charset="0"/>
                <a:ea typeface="ヒラギノ角ゴ ProN W3" charset="0"/>
                <a:cs typeface="ヒラギノ角ゴ ProN W3" charset="0"/>
              </a:rPr>
              <a:t>ér</a:t>
            </a:r>
            <a:r>
              <a:rPr lang="fr-FR" altLang="ja-JP" i="1" dirty="0">
                <a:latin typeface="Times New Roman" charset="0"/>
                <a:ea typeface="ヒラギノ角ゴ Pro W3" charset="0"/>
              </a:rPr>
              <a:t>able, la prison et le d</a:t>
            </a:r>
            <a:r>
              <a:rPr lang="fr-FR" altLang="ja-JP" i="1" dirty="0">
                <a:latin typeface="Times New Roman" charset="0"/>
                <a:ea typeface="ヒラギノ角ゴ ProN W3" charset="0"/>
                <a:cs typeface="ヒラギノ角ゴ ProN W3" charset="0"/>
              </a:rPr>
              <a:t>épôt </a:t>
            </a:r>
            <a:r>
              <a:rPr lang="fr-FR" altLang="ja-JP" i="1" dirty="0">
                <a:latin typeface="Times New Roman" charset="0"/>
                <a:ea typeface="ヒラギノ角ゴ Pro W3" charset="0"/>
              </a:rPr>
              <a:t>de mendicité au vicieux, le travail à l</a:t>
            </a:r>
            <a:r>
              <a:rPr lang="ja-JP" altLang="fr-FR" i="1" dirty="0">
                <a:latin typeface="Times New Roman" charset="0"/>
                <a:ea typeface="ヒラギノ角ゴ Pro W3" charset="0"/>
              </a:rPr>
              <a:t>’</a:t>
            </a:r>
            <a:r>
              <a:rPr lang="fr-FR" altLang="ja-JP" i="1" dirty="0">
                <a:latin typeface="Times New Roman" charset="0"/>
                <a:ea typeface="ヒラギノ角ゴ Pro W3" charset="0"/>
              </a:rPr>
              <a:t>ouvrier  »</a:t>
            </a:r>
            <a:endParaRPr lang="fr-BE" i="1" dirty="0">
              <a:latin typeface="Times New Roman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08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3878" y="548640"/>
            <a:ext cx="4208230" cy="5431536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fr-FR" sz="4800" b="1" dirty="0"/>
              <a:t>7. Le rapport </a:t>
            </a:r>
            <a:br>
              <a:rPr lang="fr-FR" sz="4800" b="1" dirty="0"/>
            </a:br>
            <a:r>
              <a:rPr lang="fr-FR" sz="4800" b="1" dirty="0"/>
              <a:t>au pouvoir</a:t>
            </a:r>
            <a:endParaRPr lang="fr-FR" sz="1800" dirty="0">
              <a:cs typeface="+mj-cs"/>
            </a:endParaRPr>
          </a:p>
        </p:txBody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2927" y="186965"/>
            <a:ext cx="8055195" cy="6369951"/>
          </a:xfrm>
        </p:spPr>
        <p:txBody>
          <a:bodyPr anchor="ctr">
            <a:noAutofit/>
          </a:bodyPr>
          <a:lstStyle/>
          <a:p>
            <a:pPr eaLnBrk="1" hangingPunct="1">
              <a:defRPr/>
            </a:pPr>
            <a:endParaRPr lang="fr-FR" sz="2400" dirty="0"/>
          </a:p>
          <a:p>
            <a:pPr eaLnBrk="1" hangingPunct="1">
              <a:buFontTx/>
              <a:buNone/>
              <a:defRPr/>
            </a:pPr>
            <a:endParaRPr lang="fr-FR" sz="2400" b="1" dirty="0"/>
          </a:p>
          <a:p>
            <a:pPr lvl="1">
              <a:defRPr/>
            </a:pPr>
            <a:r>
              <a:rPr lang="fr-FR" b="1" dirty="0"/>
              <a:t>TAZ = </a:t>
            </a:r>
            <a:r>
              <a:rPr lang="fr-FR" b="1" dirty="0" err="1"/>
              <a:t>Temporary</a:t>
            </a:r>
            <a:r>
              <a:rPr lang="fr-FR" b="1" dirty="0"/>
              <a:t> </a:t>
            </a:r>
            <a:r>
              <a:rPr lang="fr-FR" b="1" dirty="0" err="1"/>
              <a:t>Autonomous</a:t>
            </a:r>
            <a:r>
              <a:rPr lang="fr-FR" b="1" dirty="0"/>
              <a:t> Zone</a:t>
            </a:r>
          </a:p>
          <a:p>
            <a:pPr marL="471487" lvl="1" indent="0">
              <a:buNone/>
              <a:defRPr/>
            </a:pPr>
            <a:endParaRPr lang="fr-FR" b="1" dirty="0"/>
          </a:p>
          <a:p>
            <a:pPr lvl="1">
              <a:defRPr/>
            </a:pPr>
            <a:r>
              <a:rPr lang="fr-FR" b="1" dirty="0"/>
              <a:t>ZAD = Zone à défendre </a:t>
            </a:r>
            <a:r>
              <a:rPr lang="fr-FR" b="1" dirty="0">
                <a:solidFill>
                  <a:srgbClr val="008000"/>
                </a:solidFill>
              </a:rPr>
              <a:t>(Notre Dame des Landes</a:t>
            </a:r>
            <a:r>
              <a:rPr lang="fr-FR" b="1" dirty="0"/>
              <a:t>) = Zone à débats </a:t>
            </a:r>
            <a:r>
              <a:rPr lang="fr-FR" b="1" dirty="0">
                <a:solidFill>
                  <a:srgbClr val="008000"/>
                </a:solidFill>
              </a:rPr>
              <a:t>(Nuit debout)</a:t>
            </a:r>
          </a:p>
          <a:p>
            <a:pPr lvl="1">
              <a:defRPr/>
            </a:pPr>
            <a:endParaRPr lang="fr-FR" b="1" dirty="0"/>
          </a:p>
          <a:p>
            <a:pPr lvl="1">
              <a:defRPr/>
            </a:pPr>
            <a:r>
              <a:rPr lang="fr-FR" b="1" dirty="0"/>
              <a:t>Résister, inventer, contester plut</a:t>
            </a:r>
            <a:r>
              <a:rPr lang="fr-FR" altLang="ja-JP" b="1" dirty="0">
                <a:ea typeface="ＭＳ Ｐゴシック" charset="0"/>
                <a:cs typeface="ＭＳ Ｐゴシック" charset="0"/>
              </a:rPr>
              <a:t>ôt que « prendre le pouvoir »</a:t>
            </a:r>
          </a:p>
          <a:p>
            <a:pPr lvl="2">
              <a:defRPr/>
            </a:pPr>
            <a:r>
              <a:rPr lang="fr-BE" dirty="0"/>
              <a:t>« </a:t>
            </a:r>
            <a:r>
              <a:rPr lang="fr-BE" dirty="0" err="1"/>
              <a:t>superlocal</a:t>
            </a:r>
            <a:r>
              <a:rPr lang="fr-BE" dirty="0"/>
              <a:t> » https://</a:t>
            </a:r>
            <a:r>
              <a:rPr lang="fr-BE" dirty="0" err="1"/>
              <a:t>youtu.be</a:t>
            </a:r>
            <a:r>
              <a:rPr lang="fr-BE" dirty="0"/>
              <a:t>/bgJZ1yHAxB0</a:t>
            </a:r>
            <a:endParaRPr lang="fr-FR" dirty="0"/>
          </a:p>
          <a:p>
            <a:pPr marL="914400" lvl="2" indent="0">
              <a:buNone/>
              <a:defRPr/>
            </a:pPr>
            <a:endParaRPr lang="fr-FR" altLang="ja-JP" sz="2200" b="1" dirty="0"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endParaRPr lang="fr-FR" altLang="ja-JP" b="1" dirty="0"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fr-BE" b="1" dirty="0"/>
              <a:t>Il s’agit moins de gagner que d’avoir une influence </a:t>
            </a:r>
          </a:p>
          <a:p>
            <a:pPr lvl="1">
              <a:defRPr/>
            </a:pPr>
            <a:r>
              <a:rPr lang="fr-BE" b="1" dirty="0"/>
              <a:t>« changer le monde sans prendre le pouvoir » </a:t>
            </a:r>
          </a:p>
          <a:p>
            <a:pPr lvl="2">
              <a:defRPr/>
            </a:pP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3206EED-545E-DE44-9BFA-390414744DB6}" type="slidenum">
              <a:rPr lang="fr-FR"/>
              <a:pPr>
                <a:spcAft>
                  <a:spcPts val="600"/>
                </a:spcAft>
                <a:defRPr/>
              </a:pPr>
              <a:t>50</a:t>
            </a:fld>
            <a:endParaRPr lang="fr-FR" dirty="0"/>
          </a:p>
        </p:txBody>
      </p:sp>
      <p:pic>
        <p:nvPicPr>
          <p:cNvPr id="7" name="Espace réservé du contenu 4" descr="Une image contenant texte, graffiti&#10;&#10;Description générée automatiquement">
            <a:extLst>
              <a:ext uri="{FF2B5EF4-FFF2-40B4-BE49-F238E27FC236}">
                <a16:creationId xmlns:a16="http://schemas.microsoft.com/office/drawing/2014/main" id="{0F92E87B-2FEA-ED40-AC99-CEB970E19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3" r="-1" b="24803"/>
          <a:stretch/>
        </p:blipFill>
        <p:spPr>
          <a:xfrm>
            <a:off x="233878" y="2441138"/>
            <a:ext cx="3549764" cy="3539038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86778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3878" y="548640"/>
            <a:ext cx="4208230" cy="54315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4800" b="1" dirty="0"/>
              <a:t>8. Le répertoire d</a:t>
            </a:r>
            <a:r>
              <a:rPr lang="ja-JP" altLang="fr-FR" sz="4800" b="1">
                <a:latin typeface="Arial"/>
              </a:rPr>
              <a:t>’</a:t>
            </a:r>
            <a:r>
              <a:rPr lang="fr-FR" sz="4800" b="1" dirty="0"/>
              <a:t>action</a:t>
            </a:r>
            <a:endParaRPr lang="fr-FR" sz="1800" dirty="0">
              <a:cs typeface="+mj-cs"/>
            </a:endParaRPr>
          </a:p>
        </p:txBody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2927" y="186965"/>
            <a:ext cx="8055195" cy="6369951"/>
          </a:xfrm>
        </p:spPr>
        <p:txBody>
          <a:bodyPr anchor="ctr">
            <a:noAutofit/>
          </a:bodyPr>
          <a:lstStyle/>
          <a:p>
            <a:pPr eaLnBrk="1" hangingPunct="1">
              <a:buFontTx/>
              <a:buNone/>
              <a:defRPr/>
            </a:pPr>
            <a:endParaRPr lang="fr-FR" sz="2400" b="1" dirty="0">
              <a:latin typeface="Times" pitchFamily="2" charset="0"/>
            </a:endParaRPr>
          </a:p>
          <a:p>
            <a:pPr marL="914400" lvl="2" indent="0">
              <a:buNone/>
              <a:defRPr/>
            </a:pPr>
            <a:endParaRPr lang="fr-FR" sz="2400" b="1" dirty="0">
              <a:latin typeface="Times" pitchFamily="2" charset="0"/>
            </a:endParaRPr>
          </a:p>
          <a:p>
            <a:pPr lvl="2">
              <a:defRPr/>
            </a:pPr>
            <a:r>
              <a:rPr lang="fr-FR" sz="2400" b="1" dirty="0">
                <a:latin typeface="Times" pitchFamily="2" charset="0"/>
              </a:rPr>
              <a:t>Appropriation directe ou symbolique</a:t>
            </a:r>
          </a:p>
          <a:p>
            <a:pPr lvl="2">
              <a:defRPr/>
            </a:pPr>
            <a:endParaRPr lang="fr-FR" sz="2400" b="1" dirty="0">
              <a:latin typeface="Times" pitchFamily="2" charset="0"/>
            </a:endParaRPr>
          </a:p>
          <a:p>
            <a:pPr lvl="2">
              <a:defRPr/>
            </a:pPr>
            <a:r>
              <a:rPr lang="fr-FR" sz="2400" b="1" dirty="0">
                <a:latin typeface="Times" pitchFamily="2" charset="0"/>
              </a:rPr>
              <a:t>Révoltes et insurrections </a:t>
            </a:r>
          </a:p>
          <a:p>
            <a:pPr lvl="2">
              <a:defRPr/>
            </a:pPr>
            <a:endParaRPr lang="fr-FR" sz="2400" b="1" dirty="0">
              <a:latin typeface="Times" pitchFamily="2" charset="0"/>
            </a:endParaRPr>
          </a:p>
          <a:p>
            <a:pPr lvl="2">
              <a:defRPr/>
            </a:pPr>
            <a:r>
              <a:rPr lang="fr-FR" sz="2400" b="1" dirty="0">
                <a:latin typeface="Times" pitchFamily="2" charset="0"/>
              </a:rPr>
              <a:t>Représentation festive, ludique et ironique</a:t>
            </a:r>
          </a:p>
          <a:p>
            <a:pPr lvl="2">
              <a:defRPr/>
            </a:pPr>
            <a:endParaRPr lang="fr-FR" sz="2400" b="1" dirty="0">
              <a:latin typeface="Times" pitchFamily="2" charset="0"/>
            </a:endParaRPr>
          </a:p>
          <a:p>
            <a:pPr lvl="2">
              <a:defRPr/>
            </a:pPr>
            <a:r>
              <a:rPr lang="es-ES" sz="2400" b="1" dirty="0">
                <a:latin typeface="Times" pitchFamily="2" charset="0"/>
              </a:rPr>
              <a:t>Performances, </a:t>
            </a:r>
            <a:r>
              <a:rPr lang="es-ES" sz="2400" b="1" dirty="0" err="1">
                <a:latin typeface="Times" pitchFamily="2" charset="0"/>
              </a:rPr>
              <a:t>images</a:t>
            </a:r>
            <a:r>
              <a:rPr lang="es-ES" sz="2400" b="1" dirty="0">
                <a:latin typeface="Times" pitchFamily="2" charset="0"/>
              </a:rPr>
              <a:t> et </a:t>
            </a:r>
            <a:r>
              <a:rPr lang="es-ES" sz="2400" b="1" dirty="0" err="1">
                <a:latin typeface="Times" pitchFamily="2" charset="0"/>
              </a:rPr>
              <a:t>représentations</a:t>
            </a:r>
            <a:endParaRPr lang="es-ES" sz="2400" b="1" dirty="0">
              <a:latin typeface="Times" pitchFamily="2" charset="0"/>
            </a:endParaRPr>
          </a:p>
          <a:p>
            <a:pPr marL="914400" lvl="2" indent="0">
              <a:buNone/>
              <a:defRPr/>
            </a:pPr>
            <a:endParaRPr lang="fr-FR" sz="2400" b="1" dirty="0">
              <a:latin typeface="Times" pitchFamily="2" charset="0"/>
            </a:endParaRPr>
          </a:p>
          <a:p>
            <a:pPr lvl="2">
              <a:defRPr/>
            </a:pPr>
            <a:r>
              <a:rPr lang="fr-FR" sz="2400" b="1" dirty="0">
                <a:latin typeface="Times" pitchFamily="2" charset="0"/>
              </a:rPr>
              <a:t>Expérimentations et initiatives </a:t>
            </a:r>
            <a:r>
              <a:rPr lang="es-ES" sz="2400" b="1" dirty="0" err="1">
                <a:solidFill>
                  <a:srgbClr val="FF0000"/>
                </a:solidFill>
                <a:latin typeface="Times" pitchFamily="2" charset="0"/>
              </a:rPr>
              <a:t>Préfiguration</a:t>
            </a:r>
            <a:r>
              <a:rPr lang="es-ES" sz="2400" b="1" dirty="0">
                <a:solidFill>
                  <a:srgbClr val="FF0000"/>
                </a:solidFill>
                <a:latin typeface="Times" pitchFamily="2" charset="0"/>
              </a:rPr>
              <a:t> </a:t>
            </a:r>
            <a:r>
              <a:rPr lang="es-ES" sz="2400" b="1" dirty="0">
                <a:latin typeface="Times" pitchFamily="2" charset="0"/>
              </a:rPr>
              <a:t> : </a:t>
            </a:r>
            <a:r>
              <a:rPr lang="fr-BE" sz="2400" b="1" dirty="0">
                <a:latin typeface="Times" pitchFamily="2" charset="0"/>
              </a:rPr>
              <a:t>il s’agit de « </a:t>
            </a:r>
            <a:r>
              <a:rPr lang="fr-BE" sz="2400" b="1" dirty="0" err="1">
                <a:latin typeface="Times" pitchFamily="2" charset="0"/>
              </a:rPr>
              <a:t>pré-figurer</a:t>
            </a:r>
            <a:r>
              <a:rPr lang="fr-BE" sz="2400" b="1" dirty="0">
                <a:latin typeface="Times" pitchFamily="2" charset="0"/>
              </a:rPr>
              <a:t> » d’autres mondes possibles</a:t>
            </a:r>
            <a:endParaRPr lang="fr-FR" sz="2400" b="1" dirty="0">
              <a:latin typeface="Times" pitchFamily="2" charset="0"/>
            </a:endParaRPr>
          </a:p>
          <a:p>
            <a:pPr lvl="2">
              <a:defRPr/>
            </a:pPr>
            <a:endParaRPr lang="fr-FR" sz="2400" b="1" dirty="0">
              <a:latin typeface="Times" pitchFamily="2" charset="0"/>
            </a:endParaRPr>
          </a:p>
          <a:p>
            <a:pPr lvl="2">
              <a:defRPr/>
            </a:pPr>
            <a:r>
              <a:rPr lang="fr-FR" sz="2400" b="1" dirty="0">
                <a:latin typeface="Times" pitchFamily="2" charset="0"/>
              </a:rPr>
              <a:t>Le pouvoir multiplicateur du « </a:t>
            </a:r>
            <a:r>
              <a:rPr lang="fr-FR" sz="2400" b="1" dirty="0" err="1">
                <a:latin typeface="Times" pitchFamily="2" charset="0"/>
              </a:rPr>
              <a:t>hacktivisme</a:t>
            </a:r>
            <a:r>
              <a:rPr lang="fr-FR" sz="2400" b="1" dirty="0">
                <a:latin typeface="Times" pitchFamily="2" charset="0"/>
              </a:rPr>
              <a:t> »</a:t>
            </a:r>
          </a:p>
          <a:p>
            <a:pPr lvl="2">
              <a:buNone/>
              <a:defRPr/>
            </a:pPr>
            <a:r>
              <a:rPr lang="fr-FR" sz="2400" b="1" i="1" dirty="0">
                <a:latin typeface="Times" pitchFamily="2" charset="0"/>
              </a:rPr>
              <a:t>        ( Don</a:t>
            </a:r>
            <a:r>
              <a:rPr lang="ja-JP" altLang="fr-FR" sz="2400" b="1" i="1">
                <a:latin typeface="Times" pitchFamily="2" charset="0"/>
              </a:rPr>
              <a:t>’</a:t>
            </a:r>
            <a:r>
              <a:rPr lang="fr-FR" sz="2400" b="1" i="1" dirty="0" err="1">
                <a:latin typeface="Times" pitchFamily="2" charset="0"/>
              </a:rPr>
              <a:t>t</a:t>
            </a:r>
            <a:r>
              <a:rPr lang="fr-FR" sz="2400" b="1" i="1" dirty="0">
                <a:latin typeface="Times" pitchFamily="2" charset="0"/>
              </a:rPr>
              <a:t> </a:t>
            </a:r>
            <a:r>
              <a:rPr lang="fr-FR" sz="2400" b="1" i="1" dirty="0" err="1">
                <a:latin typeface="Times" pitchFamily="2" charset="0"/>
              </a:rPr>
              <a:t>hate</a:t>
            </a:r>
            <a:r>
              <a:rPr lang="fr-FR" sz="2400" b="1" i="1" dirty="0">
                <a:latin typeface="Times" pitchFamily="2" charset="0"/>
              </a:rPr>
              <a:t> the media, </a:t>
            </a:r>
            <a:r>
              <a:rPr lang="fr-FR" sz="2400" b="1" i="1" dirty="0" err="1">
                <a:latin typeface="Times" pitchFamily="2" charset="0"/>
              </a:rPr>
              <a:t>become</a:t>
            </a:r>
            <a:r>
              <a:rPr lang="fr-FR" sz="2400" b="1" i="1" dirty="0">
                <a:latin typeface="Times" pitchFamily="2" charset="0"/>
              </a:rPr>
              <a:t> the média ! )</a:t>
            </a:r>
            <a:endParaRPr lang="fr-FR" sz="2400" b="1" dirty="0">
              <a:latin typeface="Times" pitchFamily="2" charset="0"/>
            </a:endParaRPr>
          </a:p>
          <a:p>
            <a:pPr lvl="2">
              <a:defRPr/>
            </a:pP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3206EED-545E-DE44-9BFA-390414744DB6}" type="slidenum">
              <a:rPr lang="fr-FR"/>
              <a:pPr>
                <a:spcAft>
                  <a:spcPts val="600"/>
                </a:spcAft>
                <a:defRPr/>
              </a:pPr>
              <a:t>51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86102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3878" y="548640"/>
            <a:ext cx="4208230" cy="54315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4800" b="1" dirty="0"/>
              <a:t>9. Mouvements </a:t>
            </a:r>
            <a:r>
              <a:rPr lang="fr-FR" sz="4800" b="1" dirty="0" err="1"/>
              <a:t>glocaux</a:t>
            </a:r>
            <a:endParaRPr lang="fr-FR" sz="1800" b="1" dirty="0">
              <a:cs typeface="+mj-cs"/>
            </a:endParaRPr>
          </a:p>
        </p:txBody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2927" y="186965"/>
            <a:ext cx="8055195" cy="6369951"/>
          </a:xfrm>
        </p:spPr>
        <p:txBody>
          <a:bodyPr anchor="ctr">
            <a:noAutofit/>
          </a:bodyPr>
          <a:lstStyle/>
          <a:p>
            <a:pPr eaLnBrk="1" hangingPunct="1">
              <a:buFontTx/>
              <a:buNone/>
              <a:defRPr/>
            </a:pPr>
            <a:endParaRPr lang="fr-FR" sz="2400" b="1" dirty="0">
              <a:latin typeface="Times" pitchFamily="2" charset="0"/>
            </a:endParaRPr>
          </a:p>
          <a:p>
            <a:pPr marL="914400" lvl="2" indent="0">
              <a:buNone/>
              <a:defRPr/>
            </a:pPr>
            <a:endParaRPr lang="fr-FR" sz="2400" b="1" dirty="0">
              <a:latin typeface="Times" pitchFamily="2" charset="0"/>
            </a:endParaRPr>
          </a:p>
          <a:p>
            <a:pPr marL="457200" indent="-457200">
              <a:buFontTx/>
              <a:buChar char="-"/>
            </a:pPr>
            <a:r>
              <a:rPr lang="fr-FR" dirty="0"/>
              <a:t>A la fois globaux et locaux</a:t>
            </a:r>
          </a:p>
          <a:p>
            <a:pPr marL="914400" lvl="1" indent="-457200">
              <a:buFontTx/>
              <a:buChar char="-"/>
            </a:pPr>
            <a:r>
              <a:rPr lang="fr-FR" sz="2800" dirty="0"/>
              <a:t>mouvements des places, indignés</a:t>
            </a:r>
            <a:r>
              <a:rPr lang="is-IS" sz="2800" dirty="0"/>
              <a:t>, marches pour le climat, BLM,...</a:t>
            </a:r>
            <a:endParaRPr lang="fr-FR" dirty="0"/>
          </a:p>
          <a:p>
            <a:pPr lvl="2">
              <a:defRPr/>
            </a:pP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3206EED-545E-DE44-9BFA-390414744DB6}" type="slidenum">
              <a:rPr lang="fr-FR"/>
              <a:pPr>
                <a:spcAft>
                  <a:spcPts val="600"/>
                </a:spcAft>
                <a:defRPr/>
              </a:pPr>
              <a:t>52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11116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A52F7-D99C-024A-8392-9D7DADA61A1A}" type="slidenum">
              <a:rPr lang="fr-FR"/>
              <a:pPr>
                <a:defRPr/>
              </a:pPr>
              <a:t>53</a:t>
            </a:fld>
            <a:endParaRPr lang="fr-FR"/>
          </a:p>
        </p:txBody>
      </p:sp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86708" y="381002"/>
            <a:ext cx="8001000" cy="835025"/>
          </a:xfrm>
        </p:spPr>
        <p:txBody>
          <a:bodyPr/>
          <a:lstStyle/>
          <a:p>
            <a:pPr eaLnBrk="1" hangingPunct="1">
              <a:defRPr/>
            </a:pPr>
            <a:r>
              <a:rPr lang="fr-FR" sz="2400" b="1" dirty="0" err="1">
                <a:latin typeface="Times" pitchFamily="2" charset="0"/>
              </a:rPr>
              <a:t>Transnationalisation</a:t>
            </a:r>
            <a:r>
              <a:rPr lang="fr-FR" sz="2400" b="1" dirty="0">
                <a:latin typeface="Times" pitchFamily="2" charset="0"/>
              </a:rPr>
              <a:t> des pouvoirs et contre-pouvoirs</a:t>
            </a:r>
            <a:endParaRPr lang="fr-FR" dirty="0">
              <a:latin typeface="Times" pitchFamily="2" charset="0"/>
            </a:endParaRPr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  <a:defRPr/>
            </a:pPr>
            <a:r>
              <a:rPr lang="fr-FR" sz="2400" b="1" dirty="0"/>
              <a:t>Domination </a:t>
            </a:r>
            <a:r>
              <a:rPr lang="fr-FR" sz="2400" b="1" dirty="0" err="1"/>
              <a:t>translégale</a:t>
            </a:r>
            <a:r>
              <a:rPr lang="fr-FR" sz="2400" b="1" dirty="0"/>
              <a:t> de l</a:t>
            </a:r>
            <a:r>
              <a:rPr lang="ja-JP" altLang="fr-FR" sz="2400" b="1" dirty="0"/>
              <a:t>’</a:t>
            </a:r>
            <a:r>
              <a:rPr lang="fr-FR" sz="2400" b="1" dirty="0"/>
              <a:t>économie (et de la politique) mondiale : </a:t>
            </a:r>
            <a:r>
              <a:rPr lang="fr-FR" sz="2400" b="1" i="1" dirty="0">
                <a:solidFill>
                  <a:srgbClr val="FF0000"/>
                </a:solidFill>
              </a:rPr>
              <a:t>gouvernance sans gouvernement</a:t>
            </a:r>
            <a:r>
              <a:rPr lang="fr-FR" sz="1600" b="1" i="1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/>
              <a:buChar char="•"/>
              <a:defRPr/>
            </a:pPr>
            <a:endParaRPr lang="fr-FR" sz="1600" b="1" i="1" dirty="0"/>
          </a:p>
          <a:p>
            <a:pPr marL="342900" indent="-342900">
              <a:buFont typeface="Arial"/>
              <a:buChar char="•"/>
              <a:defRPr/>
            </a:pPr>
            <a:r>
              <a:rPr lang="fr-FR" sz="2400" b="1" dirty="0"/>
              <a:t>Recul de la démocratie et montée des exigences démocratiques</a:t>
            </a:r>
          </a:p>
          <a:p>
            <a:pPr marL="342900" indent="-342900">
              <a:buFont typeface="Arial"/>
              <a:buChar char="•"/>
              <a:defRPr/>
            </a:pPr>
            <a:endParaRPr lang="fr-FR" sz="2400" b="1" dirty="0"/>
          </a:p>
          <a:p>
            <a:pPr marL="342900" indent="-342900">
              <a:buFont typeface="Arial"/>
              <a:buChar char="•"/>
              <a:defRPr/>
            </a:pPr>
            <a:r>
              <a:rPr lang="fr-FR" sz="2000" b="1" dirty="0"/>
              <a:t>A</a:t>
            </a:r>
            <a:r>
              <a:rPr lang="fr-FR" sz="2400" b="1" dirty="0"/>
              <a:t>symétrie du pouvoir et de la légitimation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sz="2400" b="1" dirty="0"/>
              <a:t>Pouvoir fort, légitimité faible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sz="2400" b="1" dirty="0"/>
              <a:t>Pouvoir faible, légitimité forte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fr-FR" sz="1800" b="1" dirty="0"/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fr-FR" sz="2000" b="1" dirty="0"/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fr-FR" sz="2000" b="1" dirty="0"/>
          </a:p>
          <a:p>
            <a:pPr lvl="1" eaLnBrk="1" hangingPunct="1">
              <a:lnSpc>
                <a:spcPct val="90000"/>
              </a:lnSpc>
              <a:defRPr/>
            </a:pP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42215570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0D7906-FAEC-544F-B8B1-D4970EE03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5506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10. </a:t>
            </a:r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pluralisation ou unification des grammaires?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oneTexte 2">
            <a:extLst>
              <a:ext uri="{FF2B5EF4-FFF2-40B4-BE49-F238E27FC236}">
                <a16:creationId xmlns:a16="http://schemas.microsoft.com/office/drawing/2014/main" id="{3E99A6CC-1DF6-720F-F687-93FF40724B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2332813"/>
              </p:ext>
            </p:extLst>
          </p:nvPr>
        </p:nvGraphicFramePr>
        <p:xfrm>
          <a:off x="5285232" y="722376"/>
          <a:ext cx="6263640" cy="5413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47591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Stone wall overgrown with ivy in retro style - 46624942">
            <a:hlinkClick r:id="rId2" tooltip="Stone wall overgrown with ivy in retro style - 46624942"/>
            <a:extLst>
              <a:ext uri="{FF2B5EF4-FFF2-40B4-BE49-F238E27FC236}">
                <a16:creationId xmlns:a16="http://schemas.microsoft.com/office/drawing/2014/main" id="{8E795AEE-EA20-2B40-B9FB-663A2D008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7" b="118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5767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C6A47A-6AAB-4249-B5B2-3C0FB01C1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C173CC-164A-1D4B-8653-CA8B0AEA7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endParaRPr lang="fr-FR" sz="3200" dirty="0"/>
          </a:p>
          <a:p>
            <a:pPr marL="0" indent="0" algn="ctr">
              <a:buNone/>
            </a:pPr>
            <a:r>
              <a:rPr lang="fr-FR" sz="3200" dirty="0"/>
              <a:t>La nostalgie ne peut tenir lieu d’utopie</a:t>
            </a:r>
          </a:p>
        </p:txBody>
      </p:sp>
    </p:spTree>
    <p:extLst>
      <p:ext uri="{BB962C8B-B14F-4D97-AF65-F5344CB8AC3E}">
        <p14:creationId xmlns:p14="http://schemas.microsoft.com/office/powerpoint/2010/main" val="1959726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98B2D-AD47-0342-B661-D00D3959E149}" type="slidenum">
              <a:rPr lang="fr-FR"/>
              <a:pPr>
                <a:defRPr/>
              </a:pPr>
              <a:t>6</a:t>
            </a:fld>
            <a:endParaRPr lang="fr-FR"/>
          </a:p>
        </p:txBody>
      </p:sp>
      <p:pic>
        <p:nvPicPr>
          <p:cNvPr id="87044" name="Picture 2" descr="Imag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698" y="152401"/>
            <a:ext cx="7727594" cy="613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Rectangle 3"/>
          <p:cNvSpPr>
            <a:spLocks noChangeArrowheads="1"/>
          </p:cNvSpPr>
          <p:nvPr/>
        </p:nvSpPr>
        <p:spPr bwMode="auto">
          <a:xfrm>
            <a:off x="4910480" y="6283767"/>
            <a:ext cx="41850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200" dirty="0"/>
              <a:t>Source : Olivier Paye, </a:t>
            </a:r>
            <a:r>
              <a:rPr lang="fr-FR" sz="1200" dirty="0">
                <a:latin typeface="Times" charset="0"/>
              </a:rPr>
              <a:t>Questions sp</a:t>
            </a:r>
            <a:r>
              <a:rPr lang="fr-FR" sz="1200" dirty="0"/>
              <a:t>éci</a:t>
            </a:r>
            <a:r>
              <a:rPr lang="fr-FR" sz="1200" dirty="0">
                <a:latin typeface="Times" charset="0"/>
              </a:rPr>
              <a:t>ales de sociologie politique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0259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71" name="ZoneTexte 1"/>
          <p:cNvSpPr txBox="1">
            <a:spLocks noChangeArrowheads="1"/>
          </p:cNvSpPr>
          <p:nvPr/>
        </p:nvSpPr>
        <p:spPr bwMode="auto">
          <a:xfrm>
            <a:off x="686834" y="1153572"/>
            <a:ext cx="3200400" cy="44611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 réponses médianes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97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447308" y="591344"/>
            <a:ext cx="7439892" cy="594756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i="1" dirty="0"/>
          </a:p>
          <a:p>
            <a:r>
              <a:rPr lang="en-US" sz="3200" i="1" dirty="0"/>
              <a:t>1ｰ</a:t>
            </a:r>
            <a:r>
              <a:rPr lang="en-US" altLang="ja-JP" sz="3200" i="1" dirty="0"/>
              <a:t> </a:t>
            </a:r>
            <a:r>
              <a:rPr lang="en-US" altLang="ja-JP" sz="3200" i="1" u="sng" dirty="0"/>
              <a:t>le </a:t>
            </a:r>
            <a:r>
              <a:rPr lang="en-US" altLang="ja-JP" sz="3200" i="1" u="sng" dirty="0" err="1"/>
              <a:t>paternalisme</a:t>
            </a:r>
            <a:r>
              <a:rPr lang="en-US" altLang="ja-JP" sz="3200" i="1" u="sng" dirty="0"/>
              <a:t> social ( </a:t>
            </a:r>
            <a:r>
              <a:rPr lang="en-US" altLang="ja-JP" sz="3200" i="1" u="sng" dirty="0" err="1"/>
              <a:t>à</a:t>
            </a:r>
            <a:r>
              <a:rPr lang="en-US" altLang="ja-JP" sz="3200" i="1" u="sng" dirty="0"/>
              <a:t> </a:t>
            </a:r>
            <a:r>
              <a:rPr lang="en-US" altLang="ja-JP" sz="3200" i="1" u="sng" dirty="0" err="1"/>
              <a:t>partir</a:t>
            </a:r>
            <a:r>
              <a:rPr lang="en-US" altLang="ja-JP" sz="3200" i="1" u="sng" dirty="0"/>
              <a:t> de la bourgeoisie)</a:t>
            </a:r>
          </a:p>
          <a:p>
            <a:pPr marL="0"/>
            <a:endParaRPr lang="en-US" altLang="ja-JP" sz="3200" i="1" dirty="0"/>
          </a:p>
          <a:p>
            <a:pPr lvl="1"/>
            <a:r>
              <a:rPr lang="en-US" sz="3200" i="1" dirty="0"/>
              <a:t>a) le retour </a:t>
            </a:r>
            <a:r>
              <a:rPr lang="en-US" sz="3200" i="1" dirty="0" err="1"/>
              <a:t>à</a:t>
            </a:r>
            <a:r>
              <a:rPr lang="en-US" sz="3200" i="1" dirty="0"/>
              <a:t> </a:t>
            </a:r>
            <a:r>
              <a:rPr lang="en-US" sz="3200" i="1" dirty="0" err="1"/>
              <a:t>l</a:t>
            </a:r>
            <a:r>
              <a:rPr lang="en-US" altLang="ja-JP" sz="3200" i="1" dirty="0" err="1"/>
              <a:t>’ordre</a:t>
            </a:r>
            <a:r>
              <a:rPr lang="en-US" altLang="ja-JP" sz="3200" i="1" dirty="0"/>
              <a:t> </a:t>
            </a:r>
            <a:r>
              <a:rPr lang="en-US" altLang="ja-JP" sz="3200" i="1" dirty="0" err="1"/>
              <a:t>ancien</a:t>
            </a:r>
            <a:r>
              <a:rPr lang="en-US" altLang="ja-JP" sz="3200" i="1" dirty="0"/>
              <a:t> </a:t>
            </a:r>
          </a:p>
          <a:p>
            <a:pPr lvl="1"/>
            <a:endParaRPr lang="en-US" altLang="ja-JP" sz="3200" i="1" dirty="0"/>
          </a:p>
          <a:p>
            <a:pPr lvl="1"/>
            <a:r>
              <a:rPr lang="en-US" sz="3200" i="1" dirty="0"/>
              <a:t>b) le </a:t>
            </a:r>
            <a:r>
              <a:rPr lang="en-US" sz="3200" i="1" dirty="0" err="1"/>
              <a:t>mouvement</a:t>
            </a:r>
            <a:r>
              <a:rPr lang="en-US" sz="3200" i="1" dirty="0"/>
              <a:t> </a:t>
            </a:r>
            <a:r>
              <a:rPr lang="en-US" sz="3200" i="1" dirty="0" err="1"/>
              <a:t>philanthropique</a:t>
            </a:r>
            <a:endParaRPr lang="en-US" sz="3200" i="1" dirty="0"/>
          </a:p>
          <a:p>
            <a:pPr marL="457200" lvl="1"/>
            <a:endParaRPr lang="en-US" sz="3200" i="1" dirty="0"/>
          </a:p>
          <a:p>
            <a:pPr lvl="1"/>
            <a:r>
              <a:rPr lang="en-US" sz="3200" i="1" dirty="0"/>
              <a:t>c) les patrons </a:t>
            </a:r>
            <a:r>
              <a:rPr lang="en-US" sz="3200" i="1" dirty="0" err="1"/>
              <a:t>sociaux</a:t>
            </a:r>
            <a:r>
              <a:rPr lang="en-US" sz="3200" i="1" dirty="0"/>
              <a:t> et le patronage patronal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8396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9541564" y="6356350"/>
            <a:ext cx="1812235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3AEE376E-4789-8843-B0AA-821E10E1AE5D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eaLnBrk="1" hangingPunct="1">
                <a:spcAft>
                  <a:spcPts val="600"/>
                </a:spcAft>
              </a:pPr>
              <a:t>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463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71" name="ZoneTexte 1"/>
          <p:cNvSpPr txBox="1">
            <a:spLocks noChangeArrowheads="1"/>
          </p:cNvSpPr>
          <p:nvPr/>
        </p:nvSpPr>
        <p:spPr bwMode="auto">
          <a:xfrm>
            <a:off x="686834" y="1153572"/>
            <a:ext cx="3200400" cy="44611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 réponses médianes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97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447308" y="591344"/>
            <a:ext cx="7439892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i="1" dirty="0"/>
          </a:p>
          <a:p>
            <a:endParaRPr lang="en-US" i="1" u="sng" dirty="0"/>
          </a:p>
          <a:p>
            <a:r>
              <a:rPr lang="en-US" sz="3200" i="1" dirty="0"/>
              <a:t>2</a:t>
            </a:r>
            <a:r>
              <a:rPr lang="en-US" altLang="ja-JP" sz="3200" i="1" dirty="0"/>
              <a:t>) </a:t>
            </a:r>
            <a:r>
              <a:rPr lang="en-US" altLang="ja-JP" sz="3200" i="1" u="sng" dirty="0" err="1"/>
              <a:t>l’économie</a:t>
            </a:r>
            <a:r>
              <a:rPr lang="en-US" altLang="ja-JP" sz="3200" i="1" u="sng" dirty="0"/>
              <a:t> </a:t>
            </a:r>
            <a:r>
              <a:rPr lang="en-US" altLang="ja-JP" sz="3200" i="1" u="sng" dirty="0" err="1"/>
              <a:t>sociale</a:t>
            </a:r>
            <a:r>
              <a:rPr lang="en-US" altLang="ja-JP" sz="3200" i="1" u="sng" dirty="0"/>
              <a:t> </a:t>
            </a:r>
            <a:r>
              <a:rPr lang="en-US" altLang="ja-JP" sz="3200" i="1" dirty="0"/>
              <a:t>( </a:t>
            </a:r>
            <a:r>
              <a:rPr lang="en-US" altLang="ja-JP" sz="3200" i="1" dirty="0" err="1"/>
              <a:t>à</a:t>
            </a:r>
            <a:r>
              <a:rPr lang="en-US" altLang="ja-JP" sz="3200" i="1" dirty="0"/>
              <a:t> </a:t>
            </a:r>
            <a:r>
              <a:rPr lang="en-US" altLang="ja-JP" sz="3200" i="1" dirty="0" err="1"/>
              <a:t>partir</a:t>
            </a:r>
            <a:r>
              <a:rPr lang="en-US" altLang="ja-JP" sz="3200" i="1" dirty="0"/>
              <a:t> du </a:t>
            </a:r>
            <a:r>
              <a:rPr lang="en-US" altLang="ja-JP" sz="3200" i="1" dirty="0" err="1"/>
              <a:t>mouvement</a:t>
            </a:r>
            <a:r>
              <a:rPr lang="en-US" altLang="ja-JP" sz="3200" i="1" dirty="0"/>
              <a:t> </a:t>
            </a:r>
            <a:r>
              <a:rPr lang="en-US" altLang="ja-JP" sz="3200" i="1" dirty="0" err="1"/>
              <a:t>ouvrier</a:t>
            </a:r>
            <a:r>
              <a:rPr lang="en-US" altLang="ja-JP" sz="3200" i="1" dirty="0"/>
              <a:t>)</a:t>
            </a:r>
          </a:p>
          <a:p>
            <a:endParaRPr lang="en-US" altLang="ja-JP" sz="3200" i="1" dirty="0"/>
          </a:p>
          <a:p>
            <a:pPr lvl="1"/>
            <a:r>
              <a:rPr lang="en-US" sz="3200" i="1" dirty="0"/>
              <a:t>a) les </a:t>
            </a:r>
            <a:r>
              <a:rPr lang="en-US" sz="3200" i="1" dirty="0" err="1"/>
              <a:t>coopératives</a:t>
            </a:r>
            <a:endParaRPr lang="en-US" sz="3200" i="1" dirty="0"/>
          </a:p>
          <a:p>
            <a:pPr marL="457200" lvl="1"/>
            <a:endParaRPr lang="en-US" sz="3200" i="1" dirty="0"/>
          </a:p>
          <a:p>
            <a:pPr lvl="1"/>
            <a:r>
              <a:rPr lang="en-US" sz="3200" i="1" dirty="0"/>
              <a:t>b) les </a:t>
            </a:r>
            <a:r>
              <a:rPr lang="en-US" sz="3200" i="1" dirty="0" err="1"/>
              <a:t>sociétés</a:t>
            </a:r>
            <a:r>
              <a:rPr lang="en-US" sz="3200" i="1" dirty="0"/>
              <a:t> de secours mutuel</a:t>
            </a:r>
          </a:p>
          <a:p>
            <a:pPr marL="457200" lvl="1"/>
            <a:endParaRPr lang="en-US" sz="3200" i="1" dirty="0"/>
          </a:p>
          <a:p>
            <a:pPr lvl="1"/>
            <a:r>
              <a:rPr lang="en-US" sz="3200" i="1" dirty="0"/>
              <a:t>c) les </a:t>
            </a:r>
            <a:r>
              <a:rPr lang="en-US" sz="3200" i="1" dirty="0" err="1"/>
              <a:t>syndicats</a:t>
            </a:r>
            <a:r>
              <a:rPr lang="en-US" sz="3200" i="1" dirty="0"/>
              <a:t> </a:t>
            </a:r>
          </a:p>
          <a:p>
            <a:pPr lvl="2"/>
            <a:endParaRPr lang="en-US" i="1" dirty="0"/>
          </a:p>
          <a:p>
            <a:endParaRPr lang="en-US" dirty="0"/>
          </a:p>
        </p:txBody>
      </p:sp>
      <p:sp>
        <p:nvSpPr>
          <p:cNvPr id="8396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9541564" y="6356350"/>
            <a:ext cx="1812235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3AEE376E-4789-8843-B0AA-821E10E1AE5D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eaLnBrk="1" hangingPunct="1">
                <a:spcAft>
                  <a:spcPts val="600"/>
                </a:spcAft>
              </a:pPr>
              <a:t>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953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0263DF7-8EC9-F34A-BC43-303927BEAC39}" type="slidenum">
              <a:rPr lang="fr-FR" sz="1600">
                <a:solidFill>
                  <a:srgbClr val="7B9899"/>
                </a:solidFill>
                <a:latin typeface="Georgia" charset="0"/>
              </a:rPr>
              <a:pPr eaLnBrk="1" hangingPunct="1"/>
              <a:t>9</a:t>
            </a:fld>
            <a:endParaRPr lang="fr-FR" sz="1600">
              <a:solidFill>
                <a:srgbClr val="7B9899"/>
              </a:solidFill>
              <a:latin typeface="Georgia" charset="0"/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2895" y="793126"/>
            <a:ext cx="7917771" cy="764212"/>
          </a:xfrm>
        </p:spPr>
        <p:txBody>
          <a:bodyPr>
            <a:noAutofit/>
          </a:bodyPr>
          <a:lstStyle/>
          <a:p>
            <a:r>
              <a:rPr lang="fr-FR" sz="2400" b="1">
                <a:solidFill>
                  <a:srgbClr val="FF0000"/>
                </a:solidFill>
                <a:ea typeface="ヒラギノ角ゴ Pro W3" charset="0"/>
              </a:rPr>
              <a:t>LA QUESTION SOCIALE LIEE A L</a:t>
            </a:r>
            <a:r>
              <a:rPr lang="ja-JP" altLang="fr-FR" sz="2400" b="1">
                <a:solidFill>
                  <a:srgbClr val="FF0000"/>
                </a:solidFill>
                <a:ea typeface="ヒラギノ角ゴ Pro W3" charset="0"/>
              </a:rPr>
              <a:t>’</a:t>
            </a:r>
            <a:r>
              <a:rPr lang="fr-FR" altLang="ja-JP" sz="2400" b="1">
                <a:solidFill>
                  <a:srgbClr val="FF0000"/>
                </a:solidFill>
                <a:ea typeface="ヒラギノ角ゴ Pro W3" charset="0"/>
              </a:rPr>
              <a:t>INDUSTRIALISATION ET LE DEVELOPPEMENT DE L</a:t>
            </a:r>
            <a:r>
              <a:rPr lang="ja-JP" altLang="fr-FR" sz="2400" b="1">
                <a:solidFill>
                  <a:srgbClr val="FF0000"/>
                </a:solidFill>
                <a:ea typeface="ヒラギノ角ゴ Pro W3" charset="0"/>
              </a:rPr>
              <a:t>’</a:t>
            </a:r>
            <a:r>
              <a:rPr lang="fr-FR" altLang="ja-JP" sz="2400" b="1">
                <a:solidFill>
                  <a:srgbClr val="FF0000"/>
                </a:solidFill>
                <a:ea typeface="ヒラギノ角ゴ Pro W3" charset="0"/>
              </a:rPr>
              <a:t>ETAT SOCIAL</a:t>
            </a:r>
            <a:endParaRPr lang="fr-FR" altLang="ja-JP" sz="2400" b="1" dirty="0">
              <a:solidFill>
                <a:srgbClr val="FF0000"/>
              </a:solidFill>
              <a:ea typeface="ヒラギノ角ゴ Pro W3" charset="0"/>
            </a:endParaRPr>
          </a:p>
        </p:txBody>
      </p:sp>
      <p:graphicFrame>
        <p:nvGraphicFramePr>
          <p:cNvPr id="88071" name="Rectangle 3">
            <a:extLst>
              <a:ext uri="{FF2B5EF4-FFF2-40B4-BE49-F238E27FC236}">
                <a16:creationId xmlns:a16="http://schemas.microsoft.com/office/drawing/2014/main" id="{FC880E52-6113-CD63-8788-60F108B66FCE}"/>
              </a:ext>
            </a:extLst>
          </p:cNvPr>
          <p:cNvGraphicFramePr/>
          <p:nvPr/>
        </p:nvGraphicFramePr>
        <p:xfrm>
          <a:off x="1543050" y="1557339"/>
          <a:ext cx="8915400" cy="4598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50031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4518</TotalTime>
  <Words>2941</Words>
  <Application>Microsoft Office PowerPoint</Application>
  <PresentationFormat>Grand écran</PresentationFormat>
  <Paragraphs>465</Paragraphs>
  <Slides>56</Slides>
  <Notes>29</Notes>
  <HiddenSlides>0</HiddenSlides>
  <MMClips>0</MMClips>
  <ScaleCrop>false</ScaleCrop>
  <HeadingPairs>
    <vt:vector size="8" baseType="variant">
      <vt:variant>
        <vt:lpstr>Polices utilisées</vt:lpstr>
      </vt:variant>
      <vt:variant>
        <vt:i4>17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75" baseType="lpstr">
      <vt:lpstr>ＭＳ Ｐゴシック</vt:lpstr>
      <vt:lpstr>游ゴシック</vt:lpstr>
      <vt:lpstr>游ゴシック Light</vt:lpstr>
      <vt:lpstr>Adobe Fangsong Std R</vt:lpstr>
      <vt:lpstr>Adobe Garamond Pro</vt:lpstr>
      <vt:lpstr>Arial</vt:lpstr>
      <vt:lpstr>Arial Black</vt:lpstr>
      <vt:lpstr>Calibri</vt:lpstr>
      <vt:lpstr>Calibri Light</vt:lpstr>
      <vt:lpstr>Georgia</vt:lpstr>
      <vt:lpstr>Mangal</vt:lpstr>
      <vt:lpstr>Times</vt:lpstr>
      <vt:lpstr>Times New Roman</vt:lpstr>
      <vt:lpstr>Wingdings</vt:lpstr>
      <vt:lpstr>Wingdings 2</vt:lpstr>
      <vt:lpstr>ヒラギノ角ゴ Pro W3</vt:lpstr>
      <vt:lpstr>ヒラギノ角ゴ ProN W3</vt:lpstr>
      <vt:lpstr>Thème Office</vt:lpstr>
      <vt:lpstr>Document</vt:lpstr>
      <vt:lpstr>Qu’est-ce que la social-démocratie? </vt:lpstr>
      <vt:lpstr>Présentation PowerPoint</vt:lpstr>
      <vt:lpstr>Qu’est ce que la social-démocratie?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QUESTION SOCIALE LIEE A L’INDUSTRIALISATION ET LE DEVELOPPEMENT DE L’ETAT SOCIAL</vt:lpstr>
      <vt:lpstr>L’Etat social : 3 piliers</vt:lpstr>
      <vt:lpstr>Présentation PowerPoint</vt:lpstr>
      <vt:lpstr>Les indices de la résolution de la question sociale</vt:lpstr>
      <vt:lpstr>Etat gendarme</vt:lpstr>
      <vt:lpstr>Etat social</vt:lpstr>
      <vt:lpstr>Social-démocratie</vt:lpstr>
      <vt:lpstr>Présentation PowerPoint</vt:lpstr>
      <vt:lpstr>« Démocratie consociative » (Lijpart- Sinardet) </vt:lpstr>
      <vt:lpstr>Le MOC comme acteur social-démocrate ( ?)</vt:lpstr>
      <vt:lpstr>Mobilisation, Entraide, Service, groupe d’intérêt?  </vt:lpstr>
      <vt:lpstr>NÉGOCIER, UN BESOIN VITAL POUR LES SYNDICATS ? JEAN FANIEL, CRISP</vt:lpstr>
      <vt:lpstr>Présentation PowerPoint</vt:lpstr>
      <vt:lpstr>Présentation PowerPoint</vt:lpstr>
      <vt:lpstr>Qu’est ce que la social-démocratie? </vt:lpstr>
      <vt:lpstr>Requiem pour la social-démocratie? </vt:lpstr>
      <vt:lpstr>Présentation PowerPoint</vt:lpstr>
      <vt:lpstr>La nouvelle question sociale </vt:lpstr>
      <vt:lpstr>Présentation PowerPoint</vt:lpstr>
      <vt:lpstr>Les critiques de l’Etat social « providence »</vt:lpstr>
      <vt:lpstr>Présentation PowerPoint</vt:lpstr>
      <vt:lpstr>L’ESA comme référentiel et idéologie</vt:lpstr>
      <vt:lpstr>Etat reseau</vt:lpstr>
      <vt:lpstr>Présentation PowerPoint</vt:lpstr>
      <vt:lpstr>Crise et mutation</vt:lpstr>
      <vt:lpstr>Dans le cadre du modèle culturel de la société industrielle</vt:lpstr>
      <vt:lpstr>Présentation PowerPoint</vt:lpstr>
      <vt:lpstr>Mouvement Ouvrier Chrétien? </vt:lpstr>
      <vt:lpstr>1. Des acteurs sociaux dispersés</vt:lpstr>
      <vt:lpstr>Présentation PowerPoint</vt:lpstr>
      <vt:lpstr>Présentation PowerPoint</vt:lpstr>
      <vt:lpstr>2. Nouvelles compositions sociologiques ? </vt:lpstr>
      <vt:lpstr>2. Nouvelles compositions sociologiques ? </vt:lpstr>
      <vt:lpstr>2. Nouvelles compositions sociologiques ? </vt:lpstr>
      <vt:lpstr>2. Nouvelles compositions sociologiques ? </vt:lpstr>
      <vt:lpstr>Identités uniques et multiples</vt:lpstr>
      <vt:lpstr>2. Nouvelles compositions sociologiques ? </vt:lpstr>
      <vt:lpstr>3. Les nouveaux mouvements sociaux : post-matérialistes ? </vt:lpstr>
      <vt:lpstr>4. Les formes d’engagement</vt:lpstr>
      <vt:lpstr>5. Les modes d’organisation</vt:lpstr>
      <vt:lpstr>6. Des mouvements 2.0. ? (Pleyers)</vt:lpstr>
      <vt:lpstr>7. Le rapport  au pouvoir</vt:lpstr>
      <vt:lpstr>8. Le répertoire d’action</vt:lpstr>
      <vt:lpstr>9. Mouvements glocaux</vt:lpstr>
      <vt:lpstr>Transnationalisation des pouvoirs et contre-pouvoirs</vt:lpstr>
      <vt:lpstr> 10. pluralisation ou unification des grammaires?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Qu’est-ce que la social-démocratie?</dc:title>
  <dc:creator>Abraham Franssen</dc:creator>
  <cp:lastModifiedBy>Sonia Raes</cp:lastModifiedBy>
  <cp:revision>48</cp:revision>
  <dcterms:created xsi:type="dcterms:W3CDTF">2022-04-10T06:11:30Z</dcterms:created>
  <dcterms:modified xsi:type="dcterms:W3CDTF">2022-05-18T06:47:19Z</dcterms:modified>
</cp:coreProperties>
</file>